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7" r:id="rId1"/>
  </p:sldMasterIdLst>
  <p:notesMasterIdLst>
    <p:notesMasterId r:id="rId28"/>
  </p:notesMasterIdLst>
  <p:sldIdLst>
    <p:sldId id="256" r:id="rId2"/>
    <p:sldId id="257" r:id="rId3"/>
    <p:sldId id="298" r:id="rId4"/>
    <p:sldId id="299" r:id="rId5"/>
    <p:sldId id="300" r:id="rId6"/>
    <p:sldId id="301" r:id="rId7"/>
    <p:sldId id="302" r:id="rId8"/>
    <p:sldId id="303" r:id="rId9"/>
    <p:sldId id="304" r:id="rId10"/>
    <p:sldId id="305" r:id="rId11"/>
    <p:sldId id="307" r:id="rId12"/>
    <p:sldId id="311" r:id="rId13"/>
    <p:sldId id="306" r:id="rId14"/>
    <p:sldId id="308" r:id="rId15"/>
    <p:sldId id="309" r:id="rId16"/>
    <p:sldId id="312" r:id="rId17"/>
    <p:sldId id="313" r:id="rId18"/>
    <p:sldId id="274" r:id="rId19"/>
    <p:sldId id="314" r:id="rId20"/>
    <p:sldId id="315" r:id="rId21"/>
    <p:sldId id="316" r:id="rId22"/>
    <p:sldId id="317" r:id="rId23"/>
    <p:sldId id="318" r:id="rId24"/>
    <p:sldId id="319" r:id="rId25"/>
    <p:sldId id="320" r:id="rId26"/>
    <p:sldId id="289"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6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EAE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06"/>
    <p:restoredTop sz="86376"/>
  </p:normalViewPr>
  <p:slideViewPr>
    <p:cSldViewPr snapToGrid="0" snapToObjects="1">
      <p:cViewPr>
        <p:scale>
          <a:sx n="58" d="100"/>
          <a:sy n="58" d="100"/>
        </p:scale>
        <p:origin x="844" y="30"/>
      </p:cViewPr>
      <p:guideLst>
        <p:guide orient="horz" pos="2160"/>
        <p:guide pos="264"/>
      </p:guideLst>
    </p:cSldViewPr>
  </p:slideViewPr>
  <p:outlineViewPr>
    <p:cViewPr>
      <p:scale>
        <a:sx n="33" d="100"/>
        <a:sy n="33" d="100"/>
      </p:scale>
      <p:origin x="0" y="-868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DEB8ED-E6E8-4DE9-B289-230DC39C44DF}"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6C257E09-748C-4D85-80ED-6081426B23F5}">
      <dgm:prSet custT="1"/>
      <dgm:spPr/>
      <dgm:t>
        <a:bodyPr/>
        <a:lstStyle/>
        <a:p>
          <a:pPr>
            <a:lnSpc>
              <a:spcPct val="100000"/>
            </a:lnSpc>
          </a:pPr>
          <a:r>
            <a:rPr lang="en-GB" sz="1600" dirty="0">
              <a:latin typeface="Calibri" panose="020F0502020204030204" pitchFamily="34" charset="0"/>
              <a:cs typeface="Calibri" panose="020F0502020204030204" pitchFamily="34" charset="0"/>
            </a:rPr>
            <a:t>The matrix consists of business processes versus the department or workgroups in the organization.</a:t>
          </a:r>
        </a:p>
      </dgm:t>
    </dgm:pt>
    <dgm:pt modelId="{46E3F7EA-8AA8-474A-9BAF-B0AE51993F37}" type="parTrans" cxnId="{125CC2D9-CC53-4C0A-BB90-1EEEF7505111}">
      <dgm:prSet/>
      <dgm:spPr/>
      <dgm:t>
        <a:bodyPr/>
        <a:lstStyle/>
        <a:p>
          <a:endParaRPr lang="en-US"/>
        </a:p>
      </dgm:t>
    </dgm:pt>
    <dgm:pt modelId="{76FB4171-C121-4756-A290-CDE4D54AAADF}" type="sibTrans" cxnId="{125CC2D9-CC53-4C0A-BB90-1EEEF7505111}">
      <dgm:prSet/>
      <dgm:spPr/>
      <dgm:t>
        <a:bodyPr/>
        <a:lstStyle/>
        <a:p>
          <a:endParaRPr lang="en-US"/>
        </a:p>
      </dgm:t>
    </dgm:pt>
    <dgm:pt modelId="{F639730C-71D8-4338-897E-D7838F39E2E3}">
      <dgm:prSet custT="1"/>
      <dgm:spPr/>
      <dgm:t>
        <a:bodyPr/>
        <a:lstStyle/>
        <a:p>
          <a:pPr>
            <a:lnSpc>
              <a:spcPct val="100000"/>
            </a:lnSpc>
          </a:pPr>
          <a:r>
            <a:rPr lang="en-GB" sz="1600" dirty="0">
              <a:latin typeface="Calibri" panose="020F0502020204030204" pitchFamily="34" charset="0"/>
              <a:cs typeface="Calibri" panose="020F0502020204030204" pitchFamily="34" charset="0"/>
            </a:rPr>
            <a:t>The matrix indicates which business functions/ departments are interested in which business processes in the organization.</a:t>
          </a:r>
        </a:p>
      </dgm:t>
    </dgm:pt>
    <dgm:pt modelId="{6F406D18-3219-4221-8079-89455732E460}" type="parTrans" cxnId="{040376FF-6369-4A95-9B86-699A04AD0DB1}">
      <dgm:prSet/>
      <dgm:spPr/>
      <dgm:t>
        <a:bodyPr/>
        <a:lstStyle/>
        <a:p>
          <a:endParaRPr lang="en-US"/>
        </a:p>
      </dgm:t>
    </dgm:pt>
    <dgm:pt modelId="{C2DE9D79-FD6F-4C01-AB2C-D1711C547DDC}" type="sibTrans" cxnId="{040376FF-6369-4A95-9B86-699A04AD0DB1}">
      <dgm:prSet/>
      <dgm:spPr/>
      <dgm:t>
        <a:bodyPr/>
        <a:lstStyle/>
        <a:p>
          <a:endParaRPr lang="en-US"/>
        </a:p>
      </dgm:t>
    </dgm:pt>
    <dgm:pt modelId="{0F9405CE-C3FA-48C7-9AFE-96E9AE9C0404}">
      <dgm:prSet custT="1"/>
      <dgm:spPr/>
      <dgm:t>
        <a:bodyPr/>
        <a:lstStyle/>
        <a:p>
          <a:pPr>
            <a:lnSpc>
              <a:spcPct val="100000"/>
            </a:lnSpc>
          </a:pPr>
          <a:r>
            <a:rPr lang="en-GB" sz="1600" dirty="0">
              <a:latin typeface="Calibri" panose="020F0502020204030204" pitchFamily="34" charset="0"/>
              <a:cs typeface="Calibri" panose="020F0502020204030204" pitchFamily="34" charset="0"/>
            </a:rPr>
            <a:t>The Opportunity or stakeholder matrix helps identify which business groups should be invited to the collaborative design sessions for each process-centric row.</a:t>
          </a:r>
        </a:p>
      </dgm:t>
    </dgm:pt>
    <dgm:pt modelId="{9F4DC35A-6F28-4BB3-AAC4-8CAD8DEAE609}" type="parTrans" cxnId="{0D451435-F539-4078-A441-0239CC7EA387}">
      <dgm:prSet/>
      <dgm:spPr/>
      <dgm:t>
        <a:bodyPr/>
        <a:lstStyle/>
        <a:p>
          <a:endParaRPr lang="en-US"/>
        </a:p>
      </dgm:t>
    </dgm:pt>
    <dgm:pt modelId="{B71D8610-B854-4302-9DDB-617B3C3ED1CD}" type="sibTrans" cxnId="{0D451435-F539-4078-A441-0239CC7EA387}">
      <dgm:prSet/>
      <dgm:spPr/>
      <dgm:t>
        <a:bodyPr/>
        <a:lstStyle/>
        <a:p>
          <a:endParaRPr lang="en-US"/>
        </a:p>
      </dgm:t>
    </dgm:pt>
    <dgm:pt modelId="{CDF7B435-4EC0-4E73-9BD5-F8DAF920CA6C}" type="pres">
      <dgm:prSet presAssocID="{F8DEB8ED-E6E8-4DE9-B289-230DC39C44DF}" presName="root" presStyleCnt="0">
        <dgm:presLayoutVars>
          <dgm:dir/>
          <dgm:resizeHandles val="exact"/>
        </dgm:presLayoutVars>
      </dgm:prSet>
      <dgm:spPr/>
    </dgm:pt>
    <dgm:pt modelId="{256B7FFE-18A3-4DB4-8C24-7728C75FB2A7}" type="pres">
      <dgm:prSet presAssocID="{6C257E09-748C-4D85-80ED-6081426B23F5}" presName="compNode" presStyleCnt="0"/>
      <dgm:spPr/>
    </dgm:pt>
    <dgm:pt modelId="{08D814C5-9101-4168-80FC-37B9C911FC2B}" type="pres">
      <dgm:prSet presAssocID="{6C257E09-748C-4D85-80ED-6081426B23F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ierarchy"/>
        </a:ext>
      </dgm:extLst>
    </dgm:pt>
    <dgm:pt modelId="{D6B67151-3C50-4E03-B26B-B6089B38C312}" type="pres">
      <dgm:prSet presAssocID="{6C257E09-748C-4D85-80ED-6081426B23F5}" presName="spaceRect" presStyleCnt="0"/>
      <dgm:spPr/>
    </dgm:pt>
    <dgm:pt modelId="{0DF82408-CD16-440A-8B11-34E2FD21AC1D}" type="pres">
      <dgm:prSet presAssocID="{6C257E09-748C-4D85-80ED-6081426B23F5}" presName="textRect" presStyleLbl="revTx" presStyleIdx="0" presStyleCnt="3">
        <dgm:presLayoutVars>
          <dgm:chMax val="1"/>
          <dgm:chPref val="1"/>
        </dgm:presLayoutVars>
      </dgm:prSet>
      <dgm:spPr/>
    </dgm:pt>
    <dgm:pt modelId="{FD9400C0-8958-49A5-9854-249CB404A6C4}" type="pres">
      <dgm:prSet presAssocID="{76FB4171-C121-4756-A290-CDE4D54AAADF}" presName="sibTrans" presStyleCnt="0"/>
      <dgm:spPr/>
    </dgm:pt>
    <dgm:pt modelId="{73BE6ED9-E1C8-4668-9F90-BECB60A500B9}" type="pres">
      <dgm:prSet presAssocID="{F639730C-71D8-4338-897E-D7838F39E2E3}" presName="compNode" presStyleCnt="0"/>
      <dgm:spPr/>
    </dgm:pt>
    <dgm:pt modelId="{8029E191-BF69-4703-9462-C40ED80AA50D}" type="pres">
      <dgm:prSet presAssocID="{F639730C-71D8-4338-897E-D7838F39E2E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eeting"/>
        </a:ext>
      </dgm:extLst>
    </dgm:pt>
    <dgm:pt modelId="{59E52244-9D71-471A-9695-F5AA4AE45CDB}" type="pres">
      <dgm:prSet presAssocID="{F639730C-71D8-4338-897E-D7838F39E2E3}" presName="spaceRect" presStyleCnt="0"/>
      <dgm:spPr/>
    </dgm:pt>
    <dgm:pt modelId="{55294A91-9EAF-4CB4-9EC7-031014BCDC2B}" type="pres">
      <dgm:prSet presAssocID="{F639730C-71D8-4338-897E-D7838F39E2E3}" presName="textRect" presStyleLbl="revTx" presStyleIdx="1" presStyleCnt="3">
        <dgm:presLayoutVars>
          <dgm:chMax val="1"/>
          <dgm:chPref val="1"/>
        </dgm:presLayoutVars>
      </dgm:prSet>
      <dgm:spPr/>
    </dgm:pt>
    <dgm:pt modelId="{8E7CE5DE-BAB8-4BAE-86C5-C44F02C38E9F}" type="pres">
      <dgm:prSet presAssocID="{C2DE9D79-FD6F-4C01-AB2C-D1711C547DDC}" presName="sibTrans" presStyleCnt="0"/>
      <dgm:spPr/>
    </dgm:pt>
    <dgm:pt modelId="{B766D6BE-2709-4AC9-BCC9-D4EF5EA9CA5C}" type="pres">
      <dgm:prSet presAssocID="{0F9405CE-C3FA-48C7-9AFE-96E9AE9C0404}" presName="compNode" presStyleCnt="0"/>
      <dgm:spPr/>
    </dgm:pt>
    <dgm:pt modelId="{38A71292-BDED-4056-8BBD-F88344F1DEA1}" type="pres">
      <dgm:prSet presAssocID="{0F9405CE-C3FA-48C7-9AFE-96E9AE9C040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Users"/>
        </a:ext>
      </dgm:extLst>
    </dgm:pt>
    <dgm:pt modelId="{DA4148D1-0874-464A-B641-A84E3786294C}" type="pres">
      <dgm:prSet presAssocID="{0F9405CE-C3FA-48C7-9AFE-96E9AE9C0404}" presName="spaceRect" presStyleCnt="0"/>
      <dgm:spPr/>
    </dgm:pt>
    <dgm:pt modelId="{342BF284-DC3A-4DC2-9345-1E107ECAA1FC}" type="pres">
      <dgm:prSet presAssocID="{0F9405CE-C3FA-48C7-9AFE-96E9AE9C0404}" presName="textRect" presStyleLbl="revTx" presStyleIdx="2" presStyleCnt="3">
        <dgm:presLayoutVars>
          <dgm:chMax val="1"/>
          <dgm:chPref val="1"/>
        </dgm:presLayoutVars>
      </dgm:prSet>
      <dgm:spPr/>
    </dgm:pt>
  </dgm:ptLst>
  <dgm:cxnLst>
    <dgm:cxn modelId="{A0E87007-29AF-461F-B1B1-0C6273FC9E3D}" type="presOf" srcId="{F639730C-71D8-4338-897E-D7838F39E2E3}" destId="{55294A91-9EAF-4CB4-9EC7-031014BCDC2B}" srcOrd="0" destOrd="0" presId="urn:microsoft.com/office/officeart/2018/2/layout/IconLabelList"/>
    <dgm:cxn modelId="{0D451435-F539-4078-A441-0239CC7EA387}" srcId="{F8DEB8ED-E6E8-4DE9-B289-230DC39C44DF}" destId="{0F9405CE-C3FA-48C7-9AFE-96E9AE9C0404}" srcOrd="2" destOrd="0" parTransId="{9F4DC35A-6F28-4BB3-AAC4-8CAD8DEAE609}" sibTransId="{B71D8610-B854-4302-9DDB-617B3C3ED1CD}"/>
    <dgm:cxn modelId="{7943C743-648F-49E5-86B9-698119BE4737}" type="presOf" srcId="{6C257E09-748C-4D85-80ED-6081426B23F5}" destId="{0DF82408-CD16-440A-8B11-34E2FD21AC1D}" srcOrd="0" destOrd="0" presId="urn:microsoft.com/office/officeart/2018/2/layout/IconLabelList"/>
    <dgm:cxn modelId="{125CC2D9-CC53-4C0A-BB90-1EEEF7505111}" srcId="{F8DEB8ED-E6E8-4DE9-B289-230DC39C44DF}" destId="{6C257E09-748C-4D85-80ED-6081426B23F5}" srcOrd="0" destOrd="0" parTransId="{46E3F7EA-8AA8-474A-9BAF-B0AE51993F37}" sibTransId="{76FB4171-C121-4756-A290-CDE4D54AAADF}"/>
    <dgm:cxn modelId="{6C4E6EF1-A02F-4ECF-8654-17C4784E41E3}" type="presOf" srcId="{0F9405CE-C3FA-48C7-9AFE-96E9AE9C0404}" destId="{342BF284-DC3A-4DC2-9345-1E107ECAA1FC}" srcOrd="0" destOrd="0" presId="urn:microsoft.com/office/officeart/2018/2/layout/IconLabelList"/>
    <dgm:cxn modelId="{AA2243F8-4085-40D7-BEFB-46648E34CD62}" type="presOf" srcId="{F8DEB8ED-E6E8-4DE9-B289-230DC39C44DF}" destId="{CDF7B435-4EC0-4E73-9BD5-F8DAF920CA6C}" srcOrd="0" destOrd="0" presId="urn:microsoft.com/office/officeart/2018/2/layout/IconLabelList"/>
    <dgm:cxn modelId="{040376FF-6369-4A95-9B86-699A04AD0DB1}" srcId="{F8DEB8ED-E6E8-4DE9-B289-230DC39C44DF}" destId="{F639730C-71D8-4338-897E-D7838F39E2E3}" srcOrd="1" destOrd="0" parTransId="{6F406D18-3219-4221-8079-89455732E460}" sibTransId="{C2DE9D79-FD6F-4C01-AB2C-D1711C547DDC}"/>
    <dgm:cxn modelId="{E3AD0569-0629-4F8E-B884-69A71038EE2A}" type="presParOf" srcId="{CDF7B435-4EC0-4E73-9BD5-F8DAF920CA6C}" destId="{256B7FFE-18A3-4DB4-8C24-7728C75FB2A7}" srcOrd="0" destOrd="0" presId="urn:microsoft.com/office/officeart/2018/2/layout/IconLabelList"/>
    <dgm:cxn modelId="{0AF83684-4519-4703-9172-CB5F856D2681}" type="presParOf" srcId="{256B7FFE-18A3-4DB4-8C24-7728C75FB2A7}" destId="{08D814C5-9101-4168-80FC-37B9C911FC2B}" srcOrd="0" destOrd="0" presId="urn:microsoft.com/office/officeart/2018/2/layout/IconLabelList"/>
    <dgm:cxn modelId="{2F72F9D6-2796-44B2-B90C-1FABF038B7B1}" type="presParOf" srcId="{256B7FFE-18A3-4DB4-8C24-7728C75FB2A7}" destId="{D6B67151-3C50-4E03-B26B-B6089B38C312}" srcOrd="1" destOrd="0" presId="urn:microsoft.com/office/officeart/2018/2/layout/IconLabelList"/>
    <dgm:cxn modelId="{1F8BB51F-E895-47D5-8CD3-C967397E6D0C}" type="presParOf" srcId="{256B7FFE-18A3-4DB4-8C24-7728C75FB2A7}" destId="{0DF82408-CD16-440A-8B11-34E2FD21AC1D}" srcOrd="2" destOrd="0" presId="urn:microsoft.com/office/officeart/2018/2/layout/IconLabelList"/>
    <dgm:cxn modelId="{8834F81F-D922-4C47-97BE-B29770E99B8F}" type="presParOf" srcId="{CDF7B435-4EC0-4E73-9BD5-F8DAF920CA6C}" destId="{FD9400C0-8958-49A5-9854-249CB404A6C4}" srcOrd="1" destOrd="0" presId="urn:microsoft.com/office/officeart/2018/2/layout/IconLabelList"/>
    <dgm:cxn modelId="{DEF7E3CD-1304-4A72-A0D2-EB5081411777}" type="presParOf" srcId="{CDF7B435-4EC0-4E73-9BD5-F8DAF920CA6C}" destId="{73BE6ED9-E1C8-4668-9F90-BECB60A500B9}" srcOrd="2" destOrd="0" presId="urn:microsoft.com/office/officeart/2018/2/layout/IconLabelList"/>
    <dgm:cxn modelId="{E122712D-C0FE-4D92-BFF1-B44D887298DA}" type="presParOf" srcId="{73BE6ED9-E1C8-4668-9F90-BECB60A500B9}" destId="{8029E191-BF69-4703-9462-C40ED80AA50D}" srcOrd="0" destOrd="0" presId="urn:microsoft.com/office/officeart/2018/2/layout/IconLabelList"/>
    <dgm:cxn modelId="{604A6DB8-45A3-4624-9482-A8908322A796}" type="presParOf" srcId="{73BE6ED9-E1C8-4668-9F90-BECB60A500B9}" destId="{59E52244-9D71-471A-9695-F5AA4AE45CDB}" srcOrd="1" destOrd="0" presId="urn:microsoft.com/office/officeart/2018/2/layout/IconLabelList"/>
    <dgm:cxn modelId="{D3E2E365-EA16-4D40-85C7-22166C0B848C}" type="presParOf" srcId="{73BE6ED9-E1C8-4668-9F90-BECB60A500B9}" destId="{55294A91-9EAF-4CB4-9EC7-031014BCDC2B}" srcOrd="2" destOrd="0" presId="urn:microsoft.com/office/officeart/2018/2/layout/IconLabelList"/>
    <dgm:cxn modelId="{C7EB0ACA-DE35-4987-89F1-8F35F3BA0690}" type="presParOf" srcId="{CDF7B435-4EC0-4E73-9BD5-F8DAF920CA6C}" destId="{8E7CE5DE-BAB8-4BAE-86C5-C44F02C38E9F}" srcOrd="3" destOrd="0" presId="urn:microsoft.com/office/officeart/2018/2/layout/IconLabelList"/>
    <dgm:cxn modelId="{C7575127-10CB-4C28-80ED-13D6B461BEDC}" type="presParOf" srcId="{CDF7B435-4EC0-4E73-9BD5-F8DAF920CA6C}" destId="{B766D6BE-2709-4AC9-BCC9-D4EF5EA9CA5C}" srcOrd="4" destOrd="0" presId="urn:microsoft.com/office/officeart/2018/2/layout/IconLabelList"/>
    <dgm:cxn modelId="{94EB5ABC-A61E-48D7-8363-601049825A81}" type="presParOf" srcId="{B766D6BE-2709-4AC9-BCC9-D4EF5EA9CA5C}" destId="{38A71292-BDED-4056-8BBD-F88344F1DEA1}" srcOrd="0" destOrd="0" presId="urn:microsoft.com/office/officeart/2018/2/layout/IconLabelList"/>
    <dgm:cxn modelId="{26F97B0D-98E9-4E07-805D-C33C3FB6AAAE}" type="presParOf" srcId="{B766D6BE-2709-4AC9-BCC9-D4EF5EA9CA5C}" destId="{DA4148D1-0874-464A-B641-A84E3786294C}" srcOrd="1" destOrd="0" presId="urn:microsoft.com/office/officeart/2018/2/layout/IconLabelList"/>
    <dgm:cxn modelId="{F32F97B6-2820-48EB-9180-E402D2EFF9BB}" type="presParOf" srcId="{B766D6BE-2709-4AC9-BCC9-D4EF5EA9CA5C}" destId="{342BF284-DC3A-4DC2-9345-1E107ECAA1FC}"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D814C5-9101-4168-80FC-37B9C911FC2B}">
      <dsp:nvSpPr>
        <dsp:cNvPr id="0" name=""/>
        <dsp:cNvSpPr/>
      </dsp:nvSpPr>
      <dsp:spPr>
        <a:xfrm>
          <a:off x="1012050" y="546651"/>
          <a:ext cx="1468012" cy="14680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F82408-CD16-440A-8B11-34E2FD21AC1D}">
      <dsp:nvSpPr>
        <dsp:cNvPr id="0" name=""/>
        <dsp:cNvSpPr/>
      </dsp:nvSpPr>
      <dsp:spPr>
        <a:xfrm>
          <a:off x="114931" y="2494006"/>
          <a:ext cx="3262249" cy="1246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GB" sz="1600" kern="1200" dirty="0">
              <a:latin typeface="Calibri" panose="020F0502020204030204" pitchFamily="34" charset="0"/>
              <a:cs typeface="Calibri" panose="020F0502020204030204" pitchFamily="34" charset="0"/>
            </a:rPr>
            <a:t>The matrix consists of business processes versus the department or workgroups in the organization.</a:t>
          </a:r>
        </a:p>
      </dsp:txBody>
      <dsp:txXfrm>
        <a:off x="114931" y="2494006"/>
        <a:ext cx="3262249" cy="1246942"/>
      </dsp:txXfrm>
    </dsp:sp>
    <dsp:sp modelId="{8029E191-BF69-4703-9462-C40ED80AA50D}">
      <dsp:nvSpPr>
        <dsp:cNvPr id="0" name=""/>
        <dsp:cNvSpPr/>
      </dsp:nvSpPr>
      <dsp:spPr>
        <a:xfrm>
          <a:off x="4845193" y="546651"/>
          <a:ext cx="1468012" cy="14680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294A91-9EAF-4CB4-9EC7-031014BCDC2B}">
      <dsp:nvSpPr>
        <dsp:cNvPr id="0" name=""/>
        <dsp:cNvSpPr/>
      </dsp:nvSpPr>
      <dsp:spPr>
        <a:xfrm>
          <a:off x="3948075" y="2494006"/>
          <a:ext cx="3262249" cy="1246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GB" sz="1600" kern="1200" dirty="0">
              <a:latin typeface="Calibri" panose="020F0502020204030204" pitchFamily="34" charset="0"/>
              <a:cs typeface="Calibri" panose="020F0502020204030204" pitchFamily="34" charset="0"/>
            </a:rPr>
            <a:t>The matrix indicates which business functions/ departments are interested in which business processes in the organization.</a:t>
          </a:r>
        </a:p>
      </dsp:txBody>
      <dsp:txXfrm>
        <a:off x="3948075" y="2494006"/>
        <a:ext cx="3262249" cy="1246942"/>
      </dsp:txXfrm>
    </dsp:sp>
    <dsp:sp modelId="{38A71292-BDED-4056-8BBD-F88344F1DEA1}">
      <dsp:nvSpPr>
        <dsp:cNvPr id="0" name=""/>
        <dsp:cNvSpPr/>
      </dsp:nvSpPr>
      <dsp:spPr>
        <a:xfrm>
          <a:off x="8678337" y="546651"/>
          <a:ext cx="1468012" cy="14680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42BF284-DC3A-4DC2-9345-1E107ECAA1FC}">
      <dsp:nvSpPr>
        <dsp:cNvPr id="0" name=""/>
        <dsp:cNvSpPr/>
      </dsp:nvSpPr>
      <dsp:spPr>
        <a:xfrm>
          <a:off x="7781218" y="2494006"/>
          <a:ext cx="3262249" cy="1246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GB" sz="1600" kern="1200" dirty="0">
              <a:latin typeface="Calibri" panose="020F0502020204030204" pitchFamily="34" charset="0"/>
              <a:cs typeface="Calibri" panose="020F0502020204030204" pitchFamily="34" charset="0"/>
            </a:rPr>
            <a:t>The Opportunity or stakeholder matrix helps identify which business groups should be invited to the collaborative design sessions for each process-centric row.</a:t>
          </a:r>
        </a:p>
      </dsp:txBody>
      <dsp:txXfrm>
        <a:off x="7781218" y="2494006"/>
        <a:ext cx="3262249" cy="1246942"/>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7BF526-E008-4249-A49E-5F2AE1E41901}" type="datetimeFigureOut">
              <a:rPr lang="en-US" smtClean="0"/>
              <a:t>1/13/2021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1B4780-6794-2943-8CFC-827000555DD3}" type="slidenum">
              <a:rPr lang="en-US" smtClean="0"/>
              <a:t>‹#›</a:t>
            </a:fld>
            <a:endParaRPr lang="en-US"/>
          </a:p>
        </p:txBody>
      </p:sp>
    </p:spTree>
    <p:extLst>
      <p:ext uri="{BB962C8B-B14F-4D97-AF65-F5344CB8AC3E}">
        <p14:creationId xmlns:p14="http://schemas.microsoft.com/office/powerpoint/2010/main" val="726400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1B4780-6794-2943-8CFC-827000555DD3}" type="slidenum">
              <a:rPr lang="en-US" smtClean="0"/>
              <a:t>12</a:t>
            </a:fld>
            <a:endParaRPr lang="en-US"/>
          </a:p>
        </p:txBody>
      </p:sp>
    </p:spTree>
    <p:extLst>
      <p:ext uri="{BB962C8B-B14F-4D97-AF65-F5344CB8AC3E}">
        <p14:creationId xmlns:p14="http://schemas.microsoft.com/office/powerpoint/2010/main" val="1224257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1B4780-6794-2943-8CFC-827000555DD3}" type="slidenum">
              <a:rPr lang="en-US" smtClean="0"/>
              <a:t>15</a:t>
            </a:fld>
            <a:endParaRPr lang="en-US"/>
          </a:p>
        </p:txBody>
      </p:sp>
    </p:spTree>
    <p:extLst>
      <p:ext uri="{BB962C8B-B14F-4D97-AF65-F5344CB8AC3E}">
        <p14:creationId xmlns:p14="http://schemas.microsoft.com/office/powerpoint/2010/main" val="1640151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1/13/2021</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162211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12937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1/13/2021</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76689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66543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1/13/2021</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68315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88193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47525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3393047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07191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1/13/2021</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820319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160884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1/13/2021</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59018341"/>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public.tableau.com/profile/mahaswinrb#!/vizhome/Citibike_16001289912110/Dashboard1"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11289-A608-2247-BD7A-649DC860C05B}"/>
              </a:ext>
            </a:extLst>
          </p:cNvPr>
          <p:cNvSpPr>
            <a:spLocks noGrp="1"/>
          </p:cNvSpPr>
          <p:nvPr>
            <p:ph type="ctrTitle"/>
          </p:nvPr>
        </p:nvSpPr>
        <p:spPr>
          <a:xfrm>
            <a:off x="462454" y="945931"/>
            <a:ext cx="10993547" cy="1297265"/>
          </a:xfrm>
        </p:spPr>
        <p:txBody>
          <a:bodyPr>
            <a:normAutofit/>
          </a:bodyPr>
          <a:lstStyle/>
          <a:p>
            <a:pPr algn="ctr"/>
            <a:r>
              <a:rPr lang="en-US" dirty="0"/>
              <a:t>Data Analysis and Visualization of NYC Citi Bike Trips for Business Intelligence</a:t>
            </a:r>
          </a:p>
        </p:txBody>
      </p:sp>
      <p:sp>
        <p:nvSpPr>
          <p:cNvPr id="6" name="Subtitle 5">
            <a:extLst>
              <a:ext uri="{FF2B5EF4-FFF2-40B4-BE49-F238E27FC236}">
                <a16:creationId xmlns:a16="http://schemas.microsoft.com/office/drawing/2014/main" id="{76508260-E4BE-B341-ACA0-3352472ACBDA}"/>
              </a:ext>
            </a:extLst>
          </p:cNvPr>
          <p:cNvSpPr>
            <a:spLocks noGrp="1"/>
          </p:cNvSpPr>
          <p:nvPr>
            <p:ph type="subTitle" idx="1"/>
          </p:nvPr>
        </p:nvSpPr>
        <p:spPr>
          <a:xfrm>
            <a:off x="599227" y="2337790"/>
            <a:ext cx="10993546" cy="590321"/>
          </a:xfrm>
        </p:spPr>
        <p:txBody>
          <a:bodyPr>
            <a:noAutofit/>
          </a:bodyPr>
          <a:lstStyle/>
          <a:p>
            <a:pPr algn="ctr"/>
            <a:r>
              <a:rPr lang="en-US" sz="1800" dirty="0"/>
              <a:t>MIS 636- Data Warehousing and Business Intelligence</a:t>
            </a:r>
            <a:br>
              <a:rPr lang="en-US" sz="1800" dirty="0"/>
            </a:br>
            <a:r>
              <a:rPr lang="en-US" sz="1800" dirty="0"/>
              <a:t>FALL -2020 Final Project</a:t>
            </a:r>
          </a:p>
        </p:txBody>
      </p:sp>
      <p:sp>
        <p:nvSpPr>
          <p:cNvPr id="5" name="TextBox 4">
            <a:extLst>
              <a:ext uri="{FF2B5EF4-FFF2-40B4-BE49-F238E27FC236}">
                <a16:creationId xmlns:a16="http://schemas.microsoft.com/office/drawing/2014/main" id="{689D1323-E959-4A4A-8870-B428303BF995}"/>
              </a:ext>
            </a:extLst>
          </p:cNvPr>
          <p:cNvSpPr txBox="1"/>
          <p:nvPr/>
        </p:nvSpPr>
        <p:spPr>
          <a:xfrm>
            <a:off x="599227" y="4197357"/>
            <a:ext cx="3696047" cy="923330"/>
          </a:xfrm>
          <a:prstGeom prst="rect">
            <a:avLst/>
          </a:prstGeom>
          <a:noFill/>
        </p:spPr>
        <p:txBody>
          <a:bodyPr wrap="square" rtlCol="0">
            <a:spAutoFit/>
          </a:bodyPr>
          <a:lstStyle/>
          <a:p>
            <a:r>
              <a:rPr lang="en-US" dirty="0">
                <a:solidFill>
                  <a:schemeClr val="bg1"/>
                </a:solidFill>
              </a:rPr>
              <a:t>Mahaswin Ramalingam Balaji</a:t>
            </a:r>
          </a:p>
          <a:p>
            <a:endParaRPr lang="en-US" dirty="0">
              <a:solidFill>
                <a:schemeClr val="bg1"/>
              </a:solidFill>
            </a:endParaRPr>
          </a:p>
          <a:p>
            <a:endParaRPr lang="en-US" dirty="0">
              <a:solidFill>
                <a:schemeClr val="bg1"/>
              </a:solidFill>
            </a:endParaRPr>
          </a:p>
        </p:txBody>
      </p:sp>
      <p:pic>
        <p:nvPicPr>
          <p:cNvPr id="9" name="Picture 8" descr="A close up of a bicycle&#10;&#10;Description automatically generated">
            <a:extLst>
              <a:ext uri="{FF2B5EF4-FFF2-40B4-BE49-F238E27FC236}">
                <a16:creationId xmlns:a16="http://schemas.microsoft.com/office/drawing/2014/main" id="{BA12498E-8276-1C4C-9539-3109965F6A1E}"/>
              </a:ext>
            </a:extLst>
          </p:cNvPr>
          <p:cNvPicPr>
            <a:picLocks noChangeAspect="1"/>
          </p:cNvPicPr>
          <p:nvPr/>
        </p:nvPicPr>
        <p:blipFill>
          <a:blip r:embed="rId2"/>
          <a:stretch>
            <a:fillRect/>
          </a:stretch>
        </p:blipFill>
        <p:spPr>
          <a:xfrm>
            <a:off x="8205537" y="3998354"/>
            <a:ext cx="3387236" cy="2230328"/>
          </a:xfrm>
          <a:prstGeom prst="rect">
            <a:avLst/>
          </a:prstGeom>
        </p:spPr>
      </p:pic>
    </p:spTree>
    <p:extLst>
      <p:ext uri="{BB962C8B-B14F-4D97-AF65-F5344CB8AC3E}">
        <p14:creationId xmlns:p14="http://schemas.microsoft.com/office/powerpoint/2010/main" val="17114532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334B2-9575-7742-8A45-3BF78DA59BC3}"/>
              </a:ext>
            </a:extLst>
          </p:cNvPr>
          <p:cNvSpPr>
            <a:spLocks noGrp="1"/>
          </p:cNvSpPr>
          <p:nvPr>
            <p:ph type="title"/>
          </p:nvPr>
        </p:nvSpPr>
        <p:spPr/>
        <p:txBody>
          <a:bodyPr>
            <a:normAutofit/>
          </a:bodyPr>
          <a:lstStyle/>
          <a:p>
            <a:r>
              <a:rPr lang="en-US" sz="3200" dirty="0">
                <a:latin typeface="Calibri" panose="020F0502020204030204" pitchFamily="34" charset="0"/>
                <a:cs typeface="Calibri" panose="020F0502020204030204" pitchFamily="34" charset="0"/>
              </a:rPr>
              <a:t>Columns in the Data</a:t>
            </a:r>
          </a:p>
        </p:txBody>
      </p:sp>
      <p:sp>
        <p:nvSpPr>
          <p:cNvPr id="3" name="Content Placeholder 2">
            <a:extLst>
              <a:ext uri="{FF2B5EF4-FFF2-40B4-BE49-F238E27FC236}">
                <a16:creationId xmlns:a16="http://schemas.microsoft.com/office/drawing/2014/main" id="{F61589A6-77DB-284E-8EA5-FB7CE3BD23B6}"/>
              </a:ext>
            </a:extLst>
          </p:cNvPr>
          <p:cNvSpPr>
            <a:spLocks noGrp="1"/>
          </p:cNvSpPr>
          <p:nvPr>
            <p:ph idx="1"/>
          </p:nvPr>
        </p:nvSpPr>
        <p:spPr>
          <a:xfrm>
            <a:off x="486599" y="2159476"/>
            <a:ext cx="11029615" cy="3678303"/>
          </a:xfrm>
        </p:spPr>
        <p:txBody>
          <a:bodyPr>
            <a:normAutofit fontScale="85000" lnSpcReduction="20000"/>
          </a:bodyPr>
          <a:lstStyle/>
          <a:p>
            <a:r>
              <a:rPr lang="en-US" sz="1900" dirty="0"/>
              <a:t>Trip Duration (seconds)</a:t>
            </a:r>
          </a:p>
          <a:p>
            <a:r>
              <a:rPr lang="en-US" sz="1900" dirty="0"/>
              <a:t>Start Time and Date</a:t>
            </a:r>
          </a:p>
          <a:p>
            <a:r>
              <a:rPr lang="en-US" sz="1900" dirty="0"/>
              <a:t>Stop Time and Date</a:t>
            </a:r>
          </a:p>
          <a:p>
            <a:r>
              <a:rPr lang="en-US" sz="1900" dirty="0"/>
              <a:t>Start Station Name</a:t>
            </a:r>
          </a:p>
          <a:p>
            <a:r>
              <a:rPr lang="en-US" sz="1900" dirty="0"/>
              <a:t>End Station Name</a:t>
            </a:r>
          </a:p>
          <a:p>
            <a:r>
              <a:rPr lang="en-US" sz="1900" dirty="0"/>
              <a:t>Station ID</a:t>
            </a:r>
          </a:p>
          <a:p>
            <a:r>
              <a:rPr lang="en-US" sz="1900" dirty="0"/>
              <a:t>Station Lat/Long</a:t>
            </a:r>
          </a:p>
          <a:p>
            <a:r>
              <a:rPr lang="en-US" sz="1900" dirty="0"/>
              <a:t>Bike ID</a:t>
            </a:r>
          </a:p>
          <a:p>
            <a:r>
              <a:rPr lang="en-US" sz="1900" dirty="0"/>
              <a:t>User Type (Customer = 24-hour pass or 3-day pass user; Subscriber = Annual Member)</a:t>
            </a:r>
          </a:p>
          <a:p>
            <a:r>
              <a:rPr lang="en-US" sz="1900" dirty="0"/>
              <a:t>Gender (Zero=unknown; 1=male; 2=female)</a:t>
            </a:r>
          </a:p>
          <a:p>
            <a:r>
              <a:rPr lang="en-US" sz="1900" dirty="0"/>
              <a:t>Year of Birth</a:t>
            </a:r>
          </a:p>
          <a:p>
            <a:endParaRPr lang="en-US" dirty="0"/>
          </a:p>
        </p:txBody>
      </p:sp>
    </p:spTree>
    <p:extLst>
      <p:ext uri="{BB962C8B-B14F-4D97-AF65-F5344CB8AC3E}">
        <p14:creationId xmlns:p14="http://schemas.microsoft.com/office/powerpoint/2010/main" val="1573454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42D8E-DDBD-DC49-B970-F88EA57ACDDD}"/>
              </a:ext>
            </a:extLst>
          </p:cNvPr>
          <p:cNvSpPr>
            <a:spLocks noGrp="1"/>
          </p:cNvSpPr>
          <p:nvPr>
            <p:ph type="title"/>
          </p:nvPr>
        </p:nvSpPr>
        <p:spPr/>
        <p:txBody>
          <a:bodyPr>
            <a:normAutofit/>
          </a:bodyPr>
          <a:lstStyle/>
          <a:p>
            <a:r>
              <a:rPr lang="en-US" sz="3200" dirty="0">
                <a:latin typeface="Calibri" panose="020F0502020204030204" pitchFamily="34" charset="0"/>
                <a:cs typeface="Calibri" panose="020F0502020204030204" pitchFamily="34" charset="0"/>
              </a:rPr>
              <a:t>Steps to create Dimensional Modelling</a:t>
            </a:r>
          </a:p>
        </p:txBody>
      </p:sp>
      <p:grpSp>
        <p:nvGrpSpPr>
          <p:cNvPr id="4" name="Google Shape;202;p35">
            <a:extLst>
              <a:ext uri="{FF2B5EF4-FFF2-40B4-BE49-F238E27FC236}">
                <a16:creationId xmlns:a16="http://schemas.microsoft.com/office/drawing/2014/main" id="{883F244D-F0CD-BF4F-A10E-61C5A3813A80}"/>
              </a:ext>
            </a:extLst>
          </p:cNvPr>
          <p:cNvGrpSpPr/>
          <p:nvPr/>
        </p:nvGrpSpPr>
        <p:grpSpPr>
          <a:xfrm>
            <a:off x="501869" y="2017985"/>
            <a:ext cx="9146627" cy="4435366"/>
            <a:chOff x="0" y="0"/>
            <a:chExt cx="8065496" cy="4075990"/>
          </a:xfrm>
          <a:solidFill>
            <a:schemeClr val="accent1">
              <a:lumMod val="20000"/>
              <a:lumOff val="80000"/>
            </a:schemeClr>
          </a:solidFill>
        </p:grpSpPr>
        <p:sp>
          <p:nvSpPr>
            <p:cNvPr id="5" name="Google Shape;203;p35">
              <a:extLst>
                <a:ext uri="{FF2B5EF4-FFF2-40B4-BE49-F238E27FC236}">
                  <a16:creationId xmlns:a16="http://schemas.microsoft.com/office/drawing/2014/main" id="{2978FBB0-698E-8542-8009-1B1590B0E660}"/>
                </a:ext>
              </a:extLst>
            </p:cNvPr>
            <p:cNvSpPr/>
            <p:nvPr/>
          </p:nvSpPr>
          <p:spPr>
            <a:xfrm>
              <a:off x="0" y="0"/>
              <a:ext cx="6453275" cy="908306"/>
            </a:xfrm>
            <a:prstGeom prst="roundRect">
              <a:avLst>
                <a:gd name="adj" fmla="val 10000"/>
              </a:avLst>
            </a:prstGeom>
            <a:grpFill/>
            <a:ln w="12700" cap="flat" cmpd="sng">
              <a:solidFill>
                <a:schemeClr val="accent2">
                  <a:lumMod val="40000"/>
                  <a:lumOff val="60000"/>
                </a:schemeClr>
              </a:solidFill>
              <a:prstDash val="solid"/>
              <a:miter lim="800000"/>
              <a:headEnd type="none" w="sm" len="sm"/>
              <a:tailEnd type="none" w="sm" len="sm"/>
            </a:ln>
          </p:spPr>
          <p:txBody>
            <a:bodyPr spcFirstLastPara="1" wrap="square" lIns="91433" tIns="91433" rIns="91433" bIns="91433" anchor="ctr" anchorCtr="0">
              <a:noAutofit/>
            </a:bodyPr>
            <a:lstStyle/>
            <a:p>
              <a:endParaRPr sz="2400"/>
            </a:p>
          </p:txBody>
        </p:sp>
        <p:sp>
          <p:nvSpPr>
            <p:cNvPr id="6" name="Google Shape;204;p35">
              <a:extLst>
                <a:ext uri="{FF2B5EF4-FFF2-40B4-BE49-F238E27FC236}">
                  <a16:creationId xmlns:a16="http://schemas.microsoft.com/office/drawing/2014/main" id="{A6B7A6BA-D3BC-AF4E-A96C-479BCE5A7C0F}"/>
                </a:ext>
              </a:extLst>
            </p:cNvPr>
            <p:cNvSpPr txBox="1"/>
            <p:nvPr/>
          </p:nvSpPr>
          <p:spPr>
            <a:xfrm>
              <a:off x="26603" y="26603"/>
              <a:ext cx="5396390" cy="855100"/>
            </a:xfrm>
            <a:prstGeom prst="rect">
              <a:avLst/>
            </a:prstGeom>
            <a:grpFill/>
            <a:ln>
              <a:solidFill>
                <a:schemeClr val="accent2">
                  <a:lumMod val="40000"/>
                  <a:lumOff val="60000"/>
                </a:schemeClr>
              </a:solidFill>
            </a:ln>
          </p:spPr>
          <p:txBody>
            <a:bodyPr spcFirstLastPara="1" wrap="square" lIns="45700" tIns="45700" rIns="45700" bIns="45700" anchor="ctr" anchorCtr="0">
              <a:noAutofit/>
            </a:bodyPr>
            <a:lstStyle/>
            <a:p>
              <a:pPr>
                <a:lnSpc>
                  <a:spcPct val="90000"/>
                </a:lnSpc>
                <a:buClr>
                  <a:schemeClr val="dk1"/>
                </a:buClr>
                <a:buSzPts val="900"/>
              </a:pPr>
              <a:r>
                <a:rPr lang="en-GB" sz="1600" b="1" i="1" dirty="0">
                  <a:solidFill>
                    <a:schemeClr val="dk1"/>
                  </a:solidFill>
                  <a:ea typeface="Calibri"/>
                  <a:cs typeface="Calibri"/>
                  <a:sym typeface="Calibri"/>
                </a:rPr>
                <a:t>Select Business Process</a:t>
              </a:r>
              <a:endParaRPr sz="1600" dirty="0"/>
            </a:p>
            <a:p>
              <a:pPr>
                <a:lnSpc>
                  <a:spcPct val="90000"/>
                </a:lnSpc>
                <a:spcBef>
                  <a:spcPts val="400"/>
                </a:spcBef>
                <a:buClr>
                  <a:schemeClr val="dk1"/>
                </a:buClr>
                <a:buSzPts val="900"/>
              </a:pPr>
              <a:r>
                <a:rPr lang="en-GB" sz="1600" dirty="0" err="1">
                  <a:solidFill>
                    <a:schemeClr val="dk1"/>
                  </a:solidFill>
                  <a:ea typeface="Calibri"/>
                  <a:cs typeface="Calibri"/>
                  <a:sym typeface="Calibri"/>
                </a:rPr>
                <a:t>OrgX</a:t>
              </a:r>
              <a:r>
                <a:rPr lang="en-GB" sz="1600" dirty="0">
                  <a:solidFill>
                    <a:schemeClr val="dk1"/>
                  </a:solidFill>
                  <a:ea typeface="Calibri"/>
                  <a:cs typeface="Calibri"/>
                  <a:sym typeface="Calibri"/>
                </a:rPr>
                <a:t> – </a:t>
              </a:r>
              <a:r>
                <a:rPr lang="en-GB" sz="1600" dirty="0" err="1">
                  <a:solidFill>
                    <a:schemeClr val="dk1"/>
                  </a:solidFill>
                  <a:ea typeface="Calibri"/>
                  <a:cs typeface="Calibri"/>
                  <a:sym typeface="Calibri"/>
                </a:rPr>
                <a:t>citibike</a:t>
              </a:r>
              <a:r>
                <a:rPr lang="en-GB" sz="1600" dirty="0">
                  <a:solidFill>
                    <a:schemeClr val="dk1"/>
                  </a:solidFill>
                  <a:ea typeface="Calibri"/>
                  <a:cs typeface="Calibri"/>
                  <a:sym typeface="Calibri"/>
                </a:rPr>
                <a:t> Renting Process</a:t>
              </a:r>
              <a:endParaRPr sz="1600" dirty="0"/>
            </a:p>
          </p:txBody>
        </p:sp>
        <p:sp>
          <p:nvSpPr>
            <p:cNvPr id="7" name="Google Shape;205;p35">
              <a:extLst>
                <a:ext uri="{FF2B5EF4-FFF2-40B4-BE49-F238E27FC236}">
                  <a16:creationId xmlns:a16="http://schemas.microsoft.com/office/drawing/2014/main" id="{11C49EBB-75CC-3F43-9600-4FB75CE7B704}"/>
                </a:ext>
              </a:extLst>
            </p:cNvPr>
            <p:cNvSpPr/>
            <p:nvPr/>
          </p:nvSpPr>
          <p:spPr>
            <a:xfrm>
              <a:off x="540461" y="1073452"/>
              <a:ext cx="6453275" cy="908306"/>
            </a:xfrm>
            <a:prstGeom prst="roundRect">
              <a:avLst>
                <a:gd name="adj" fmla="val 10000"/>
              </a:avLst>
            </a:prstGeom>
            <a:grpFill/>
            <a:ln w="12700" cap="flat" cmpd="sng">
              <a:solidFill>
                <a:schemeClr val="accent2">
                  <a:lumMod val="40000"/>
                  <a:lumOff val="60000"/>
                </a:schemeClr>
              </a:solidFill>
              <a:prstDash val="solid"/>
              <a:miter lim="800000"/>
              <a:headEnd type="none" w="sm" len="sm"/>
              <a:tailEnd type="none" w="sm" len="sm"/>
            </a:ln>
          </p:spPr>
          <p:txBody>
            <a:bodyPr spcFirstLastPara="1" wrap="square" lIns="91433" tIns="91433" rIns="91433" bIns="91433" anchor="ctr" anchorCtr="0">
              <a:noAutofit/>
            </a:bodyPr>
            <a:lstStyle/>
            <a:p>
              <a:endParaRPr sz="2400"/>
            </a:p>
          </p:txBody>
        </p:sp>
        <p:sp>
          <p:nvSpPr>
            <p:cNvPr id="8" name="Google Shape;206;p35">
              <a:extLst>
                <a:ext uri="{FF2B5EF4-FFF2-40B4-BE49-F238E27FC236}">
                  <a16:creationId xmlns:a16="http://schemas.microsoft.com/office/drawing/2014/main" id="{686FE2AE-7523-ED41-802F-01E062223474}"/>
                </a:ext>
              </a:extLst>
            </p:cNvPr>
            <p:cNvSpPr txBox="1"/>
            <p:nvPr/>
          </p:nvSpPr>
          <p:spPr>
            <a:xfrm>
              <a:off x="567067" y="1100052"/>
              <a:ext cx="6451200" cy="855000"/>
            </a:xfrm>
            <a:prstGeom prst="rect">
              <a:avLst/>
            </a:prstGeom>
            <a:grpFill/>
            <a:ln>
              <a:solidFill>
                <a:schemeClr val="accent2">
                  <a:lumMod val="40000"/>
                  <a:lumOff val="60000"/>
                </a:schemeClr>
              </a:solidFill>
            </a:ln>
          </p:spPr>
          <p:txBody>
            <a:bodyPr spcFirstLastPara="1" wrap="square" lIns="45700" tIns="45700" rIns="45700" bIns="45700" anchor="ctr" anchorCtr="0">
              <a:noAutofit/>
            </a:bodyPr>
            <a:lstStyle/>
            <a:p>
              <a:pPr>
                <a:lnSpc>
                  <a:spcPct val="90000"/>
                </a:lnSpc>
                <a:buClr>
                  <a:srgbClr val="8DA9DB"/>
                </a:buClr>
                <a:buSzPts val="700"/>
              </a:pPr>
              <a:r>
                <a:rPr lang="en-GB" sz="1600" b="1" i="1" dirty="0">
                  <a:solidFill>
                    <a:schemeClr val="dk1"/>
                  </a:solidFill>
                  <a:ea typeface="Calibri"/>
                  <a:cs typeface="Calibri"/>
                  <a:sym typeface="Calibri"/>
                </a:rPr>
                <a:t>Choose the Grain of the Business Process</a:t>
              </a:r>
              <a:endParaRPr sz="1600" dirty="0"/>
            </a:p>
            <a:p>
              <a:pPr>
                <a:lnSpc>
                  <a:spcPct val="90000"/>
                </a:lnSpc>
                <a:spcBef>
                  <a:spcPts val="400"/>
                </a:spcBef>
                <a:buClr>
                  <a:srgbClr val="8DA9DB"/>
                </a:buClr>
                <a:buSzPts val="700"/>
              </a:pPr>
              <a:r>
                <a:rPr lang="en-GB" sz="1600" dirty="0" err="1">
                  <a:solidFill>
                    <a:schemeClr val="dk1"/>
                  </a:solidFill>
                  <a:ea typeface="Calibri"/>
                  <a:cs typeface="Calibri"/>
                  <a:sym typeface="Calibri"/>
                </a:rPr>
                <a:t>OrgX</a:t>
              </a:r>
              <a:r>
                <a:rPr lang="en-GB" sz="1600" dirty="0">
                  <a:solidFill>
                    <a:schemeClr val="dk1"/>
                  </a:solidFill>
                  <a:ea typeface="Calibri"/>
                  <a:cs typeface="Calibri"/>
                  <a:sym typeface="Calibri"/>
                </a:rPr>
                <a:t> – Each Rider, Trip</a:t>
              </a:r>
              <a:endParaRPr sz="1600" dirty="0">
                <a:solidFill>
                  <a:schemeClr val="dk1"/>
                </a:solidFill>
                <a:ea typeface="Calibri"/>
                <a:cs typeface="Calibri"/>
                <a:sym typeface="Calibri"/>
              </a:endParaRPr>
            </a:p>
          </p:txBody>
        </p:sp>
        <p:sp>
          <p:nvSpPr>
            <p:cNvPr id="9" name="Google Shape;207;p35">
              <a:extLst>
                <a:ext uri="{FF2B5EF4-FFF2-40B4-BE49-F238E27FC236}">
                  <a16:creationId xmlns:a16="http://schemas.microsoft.com/office/drawing/2014/main" id="{CB33BE4E-2312-4443-B0B2-47355D6E190A}"/>
                </a:ext>
              </a:extLst>
            </p:cNvPr>
            <p:cNvSpPr/>
            <p:nvPr/>
          </p:nvSpPr>
          <p:spPr>
            <a:xfrm>
              <a:off x="1072857" y="2146905"/>
              <a:ext cx="6453275" cy="908306"/>
            </a:xfrm>
            <a:prstGeom prst="roundRect">
              <a:avLst>
                <a:gd name="adj" fmla="val 10000"/>
              </a:avLst>
            </a:prstGeom>
            <a:grpFill/>
            <a:ln w="12700" cap="flat" cmpd="sng">
              <a:solidFill>
                <a:schemeClr val="accent2">
                  <a:lumMod val="40000"/>
                  <a:lumOff val="60000"/>
                </a:schemeClr>
              </a:solidFill>
              <a:prstDash val="solid"/>
              <a:miter lim="800000"/>
              <a:headEnd type="none" w="sm" len="sm"/>
              <a:tailEnd type="none" w="sm" len="sm"/>
            </a:ln>
          </p:spPr>
          <p:txBody>
            <a:bodyPr spcFirstLastPara="1" wrap="square" lIns="91433" tIns="91433" rIns="91433" bIns="91433" anchor="ctr" anchorCtr="0">
              <a:noAutofit/>
            </a:bodyPr>
            <a:lstStyle/>
            <a:p>
              <a:endParaRPr sz="2400"/>
            </a:p>
          </p:txBody>
        </p:sp>
        <p:sp>
          <p:nvSpPr>
            <p:cNvPr id="10" name="Google Shape;208;p35">
              <a:extLst>
                <a:ext uri="{FF2B5EF4-FFF2-40B4-BE49-F238E27FC236}">
                  <a16:creationId xmlns:a16="http://schemas.microsoft.com/office/drawing/2014/main" id="{3DE88B50-31FB-E147-B86D-2447EA07535B}"/>
                </a:ext>
              </a:extLst>
            </p:cNvPr>
            <p:cNvSpPr txBox="1"/>
            <p:nvPr/>
          </p:nvSpPr>
          <p:spPr>
            <a:xfrm>
              <a:off x="1128468" y="2213419"/>
              <a:ext cx="6069300" cy="855000"/>
            </a:xfrm>
            <a:prstGeom prst="rect">
              <a:avLst/>
            </a:prstGeom>
            <a:grpFill/>
            <a:ln>
              <a:solidFill>
                <a:schemeClr val="accent2">
                  <a:lumMod val="40000"/>
                  <a:lumOff val="60000"/>
                </a:schemeClr>
              </a:solidFill>
            </a:ln>
          </p:spPr>
          <p:txBody>
            <a:bodyPr spcFirstLastPara="1" wrap="square" lIns="45700" tIns="45700" rIns="45700" bIns="45700" anchor="ctr" anchorCtr="0">
              <a:noAutofit/>
            </a:bodyPr>
            <a:lstStyle/>
            <a:p>
              <a:pPr>
                <a:lnSpc>
                  <a:spcPct val="90000"/>
                </a:lnSpc>
                <a:buClr>
                  <a:schemeClr val="dk1"/>
                </a:buClr>
                <a:buSzPts val="900"/>
              </a:pPr>
              <a:r>
                <a:rPr lang="en-GB" sz="1600" b="1" i="1" dirty="0">
                  <a:solidFill>
                    <a:schemeClr val="dk1"/>
                  </a:solidFill>
                  <a:ea typeface="Calibri"/>
                  <a:cs typeface="Calibri"/>
                  <a:sym typeface="Calibri"/>
                </a:rPr>
                <a:t>Choose Dimensions of the Business Process </a:t>
              </a:r>
              <a:endParaRPr sz="1600" dirty="0"/>
            </a:p>
            <a:p>
              <a:pPr>
                <a:lnSpc>
                  <a:spcPct val="90000"/>
                </a:lnSpc>
                <a:spcBef>
                  <a:spcPts val="400"/>
                </a:spcBef>
                <a:buClr>
                  <a:schemeClr val="dk1"/>
                </a:buClr>
                <a:buSzPts val="900"/>
              </a:pPr>
              <a:r>
                <a:rPr lang="en-GB" sz="1600" dirty="0" err="1">
                  <a:solidFill>
                    <a:schemeClr val="dk1"/>
                  </a:solidFill>
                  <a:ea typeface="Calibri"/>
                  <a:cs typeface="Calibri"/>
                  <a:sym typeface="Calibri"/>
                </a:rPr>
                <a:t>OrgX</a:t>
              </a:r>
              <a:r>
                <a:rPr lang="en-GB" sz="1600" dirty="0">
                  <a:solidFill>
                    <a:schemeClr val="dk1"/>
                  </a:solidFill>
                  <a:ea typeface="Calibri"/>
                  <a:cs typeface="Calibri"/>
                  <a:sym typeface="Calibri"/>
                </a:rPr>
                <a:t> – Rider, Trip, Bike, Bike Station Info</a:t>
              </a:r>
              <a:endParaRPr sz="1600" dirty="0">
                <a:solidFill>
                  <a:schemeClr val="dk1"/>
                </a:solidFill>
                <a:ea typeface="Calibri"/>
                <a:cs typeface="Calibri"/>
                <a:sym typeface="Calibri"/>
              </a:endParaRPr>
            </a:p>
          </p:txBody>
        </p:sp>
        <p:sp>
          <p:nvSpPr>
            <p:cNvPr id="11" name="Google Shape;209;p35">
              <a:extLst>
                <a:ext uri="{FF2B5EF4-FFF2-40B4-BE49-F238E27FC236}">
                  <a16:creationId xmlns:a16="http://schemas.microsoft.com/office/drawing/2014/main" id="{37E995DC-F94D-8A45-9B88-9612E59EBD3B}"/>
                </a:ext>
              </a:extLst>
            </p:cNvPr>
            <p:cNvSpPr/>
            <p:nvPr/>
          </p:nvSpPr>
          <p:spPr>
            <a:xfrm>
              <a:off x="1614415" y="3273030"/>
              <a:ext cx="6451081" cy="802960"/>
            </a:xfrm>
            <a:prstGeom prst="roundRect">
              <a:avLst>
                <a:gd name="adj" fmla="val 10000"/>
              </a:avLst>
            </a:prstGeom>
            <a:grpFill/>
            <a:ln w="12700" cap="flat" cmpd="sng">
              <a:solidFill>
                <a:schemeClr val="accent2">
                  <a:lumMod val="40000"/>
                  <a:lumOff val="60000"/>
                </a:schemeClr>
              </a:solidFill>
              <a:prstDash val="solid"/>
              <a:miter lim="800000"/>
              <a:headEnd type="none" w="sm" len="sm"/>
              <a:tailEnd type="none" w="sm" len="sm"/>
            </a:ln>
          </p:spPr>
          <p:txBody>
            <a:bodyPr spcFirstLastPara="1" wrap="square" lIns="91433" tIns="91433" rIns="91433" bIns="91433" anchor="ctr" anchorCtr="0">
              <a:noAutofit/>
            </a:bodyPr>
            <a:lstStyle/>
            <a:p>
              <a:endParaRPr sz="2400"/>
            </a:p>
          </p:txBody>
        </p:sp>
        <p:sp>
          <p:nvSpPr>
            <p:cNvPr id="12" name="Google Shape;210;p35">
              <a:extLst>
                <a:ext uri="{FF2B5EF4-FFF2-40B4-BE49-F238E27FC236}">
                  <a16:creationId xmlns:a16="http://schemas.microsoft.com/office/drawing/2014/main" id="{7955E484-1AF3-D646-8C8F-6FC88AD74222}"/>
                </a:ext>
              </a:extLst>
            </p:cNvPr>
            <p:cNvSpPr txBox="1"/>
            <p:nvPr/>
          </p:nvSpPr>
          <p:spPr>
            <a:xfrm>
              <a:off x="1637933" y="3296551"/>
              <a:ext cx="6336062" cy="765599"/>
            </a:xfrm>
            <a:prstGeom prst="rect">
              <a:avLst/>
            </a:prstGeom>
            <a:grpFill/>
            <a:ln>
              <a:solidFill>
                <a:schemeClr val="accent2">
                  <a:lumMod val="40000"/>
                  <a:lumOff val="60000"/>
                </a:schemeClr>
              </a:solidFill>
            </a:ln>
          </p:spPr>
          <p:txBody>
            <a:bodyPr spcFirstLastPara="1" wrap="square" lIns="45700" tIns="45700" rIns="45700" bIns="45700" anchor="ctr" anchorCtr="0">
              <a:noAutofit/>
            </a:bodyPr>
            <a:lstStyle/>
            <a:p>
              <a:pPr>
                <a:lnSpc>
                  <a:spcPct val="90000"/>
                </a:lnSpc>
                <a:buClr>
                  <a:schemeClr val="dk1"/>
                </a:buClr>
                <a:buSzPts val="900"/>
              </a:pPr>
              <a:r>
                <a:rPr lang="en-GB" sz="1600" b="1" i="1" dirty="0">
                  <a:solidFill>
                    <a:schemeClr val="dk1"/>
                  </a:solidFill>
                  <a:ea typeface="Calibri"/>
                  <a:cs typeface="Calibri"/>
                  <a:sym typeface="Calibri"/>
                </a:rPr>
                <a:t>Choose the measured Facts</a:t>
              </a:r>
              <a:endParaRPr sz="1600" dirty="0"/>
            </a:p>
            <a:p>
              <a:pPr>
                <a:lnSpc>
                  <a:spcPct val="90000"/>
                </a:lnSpc>
                <a:spcBef>
                  <a:spcPts val="400"/>
                </a:spcBef>
                <a:buClr>
                  <a:schemeClr val="dk1"/>
                </a:buClr>
                <a:buSzPts val="900"/>
              </a:pPr>
              <a:r>
                <a:rPr lang="en-GB" sz="1600" dirty="0" err="1">
                  <a:solidFill>
                    <a:schemeClr val="dk1"/>
                  </a:solidFill>
                  <a:ea typeface="Calibri"/>
                  <a:cs typeface="Calibri"/>
                  <a:sym typeface="Calibri"/>
                </a:rPr>
                <a:t>Orgx</a:t>
              </a:r>
              <a:r>
                <a:rPr lang="en-GB" sz="1600" dirty="0">
                  <a:solidFill>
                    <a:schemeClr val="dk1"/>
                  </a:solidFill>
                  <a:ea typeface="Calibri"/>
                  <a:cs typeface="Calibri"/>
                  <a:sym typeface="Calibri"/>
                </a:rPr>
                <a:t> – # of bikes/docks available per station, total trip time, active riders renting at any given point in time, bike rented status at any given point in time</a:t>
              </a:r>
              <a:endParaRPr sz="1600" dirty="0">
                <a:solidFill>
                  <a:schemeClr val="dk1"/>
                </a:solidFill>
                <a:ea typeface="Calibri"/>
                <a:cs typeface="Calibri"/>
                <a:sym typeface="Calibri"/>
              </a:endParaRPr>
            </a:p>
          </p:txBody>
        </p:sp>
        <p:sp>
          <p:nvSpPr>
            <p:cNvPr id="13" name="Google Shape;211;p35">
              <a:extLst>
                <a:ext uri="{FF2B5EF4-FFF2-40B4-BE49-F238E27FC236}">
                  <a16:creationId xmlns:a16="http://schemas.microsoft.com/office/drawing/2014/main" id="{39EEB4A8-6636-1044-8179-F5669C1B0697}"/>
                </a:ext>
              </a:extLst>
            </p:cNvPr>
            <p:cNvSpPr/>
            <p:nvPr/>
          </p:nvSpPr>
          <p:spPr>
            <a:xfrm>
              <a:off x="5862876" y="695679"/>
              <a:ext cx="590398" cy="590398"/>
            </a:xfrm>
            <a:prstGeom prst="downArrow">
              <a:avLst>
                <a:gd name="adj1" fmla="val 55000"/>
                <a:gd name="adj2" fmla="val 45000"/>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33" tIns="91433" rIns="91433" bIns="91433" anchor="ctr" anchorCtr="0">
              <a:noAutofit/>
            </a:bodyPr>
            <a:lstStyle/>
            <a:p>
              <a:endParaRPr sz="2400"/>
            </a:p>
          </p:txBody>
        </p:sp>
        <p:sp>
          <p:nvSpPr>
            <p:cNvPr id="14" name="Google Shape;212;p35">
              <a:extLst>
                <a:ext uri="{FF2B5EF4-FFF2-40B4-BE49-F238E27FC236}">
                  <a16:creationId xmlns:a16="http://schemas.microsoft.com/office/drawing/2014/main" id="{4E54FB33-691D-A440-B013-1122382B9699}"/>
                </a:ext>
              </a:extLst>
            </p:cNvPr>
            <p:cNvSpPr txBox="1"/>
            <p:nvPr/>
          </p:nvSpPr>
          <p:spPr>
            <a:xfrm>
              <a:off x="5995716" y="695679"/>
              <a:ext cx="324718" cy="444274"/>
            </a:xfrm>
            <a:prstGeom prst="rect">
              <a:avLst/>
            </a:prstGeom>
            <a:solidFill>
              <a:srgbClr val="0070C0"/>
            </a:solidFill>
            <a:ln>
              <a:solidFill>
                <a:srgbClr val="0070C0"/>
              </a:solidFill>
            </a:ln>
          </p:spPr>
          <p:txBody>
            <a:bodyPr spcFirstLastPara="1" wrap="square" lIns="33000" tIns="33000" rIns="33000" bIns="33000" anchor="ctr" anchorCtr="0">
              <a:noAutofit/>
            </a:bodyPr>
            <a:lstStyle/>
            <a:p>
              <a:pPr algn="ctr">
                <a:lnSpc>
                  <a:spcPct val="90000"/>
                </a:lnSpc>
                <a:buClr>
                  <a:schemeClr val="dk1"/>
                </a:buClr>
                <a:buSzPts val="2000"/>
              </a:pPr>
              <a:endParaRPr sz="2667">
                <a:solidFill>
                  <a:schemeClr val="dk1"/>
                </a:solidFill>
                <a:latin typeface="Calibri"/>
                <a:ea typeface="Calibri"/>
                <a:cs typeface="Calibri"/>
                <a:sym typeface="Calibri"/>
              </a:endParaRPr>
            </a:p>
          </p:txBody>
        </p:sp>
        <p:sp>
          <p:nvSpPr>
            <p:cNvPr id="15" name="Google Shape;213;p35">
              <a:extLst>
                <a:ext uri="{FF2B5EF4-FFF2-40B4-BE49-F238E27FC236}">
                  <a16:creationId xmlns:a16="http://schemas.microsoft.com/office/drawing/2014/main" id="{C7B4792E-5B03-E749-AF53-30C07F111C7D}"/>
                </a:ext>
              </a:extLst>
            </p:cNvPr>
            <p:cNvSpPr/>
            <p:nvPr/>
          </p:nvSpPr>
          <p:spPr>
            <a:xfrm>
              <a:off x="6403338" y="1769132"/>
              <a:ext cx="590398" cy="590398"/>
            </a:xfrm>
            <a:prstGeom prst="downArrow">
              <a:avLst>
                <a:gd name="adj1" fmla="val 55000"/>
                <a:gd name="adj2" fmla="val 45000"/>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33" tIns="91433" rIns="91433" bIns="91433" anchor="ctr" anchorCtr="0">
              <a:noAutofit/>
            </a:bodyPr>
            <a:lstStyle/>
            <a:p>
              <a:endParaRPr sz="2400"/>
            </a:p>
          </p:txBody>
        </p:sp>
        <p:sp>
          <p:nvSpPr>
            <p:cNvPr id="16" name="Google Shape;214;p35">
              <a:extLst>
                <a:ext uri="{FF2B5EF4-FFF2-40B4-BE49-F238E27FC236}">
                  <a16:creationId xmlns:a16="http://schemas.microsoft.com/office/drawing/2014/main" id="{CC7F24D8-459D-2F43-8066-6DECF24B0FED}"/>
                </a:ext>
              </a:extLst>
            </p:cNvPr>
            <p:cNvSpPr txBox="1"/>
            <p:nvPr/>
          </p:nvSpPr>
          <p:spPr>
            <a:xfrm>
              <a:off x="6536178" y="1769132"/>
              <a:ext cx="324718" cy="444274"/>
            </a:xfrm>
            <a:prstGeom prst="rect">
              <a:avLst/>
            </a:prstGeom>
            <a:solidFill>
              <a:srgbClr val="0070C0"/>
            </a:solidFill>
            <a:ln>
              <a:solidFill>
                <a:srgbClr val="0070C0"/>
              </a:solidFill>
            </a:ln>
          </p:spPr>
          <p:txBody>
            <a:bodyPr spcFirstLastPara="1" wrap="square" lIns="33000" tIns="33000" rIns="33000" bIns="33000" anchor="ctr" anchorCtr="0">
              <a:noAutofit/>
            </a:bodyPr>
            <a:lstStyle/>
            <a:p>
              <a:pPr algn="ctr">
                <a:lnSpc>
                  <a:spcPct val="90000"/>
                </a:lnSpc>
                <a:buClr>
                  <a:schemeClr val="dk1"/>
                </a:buClr>
                <a:buSzPts val="2000"/>
              </a:pPr>
              <a:endParaRPr sz="2667">
                <a:solidFill>
                  <a:schemeClr val="dk1"/>
                </a:solidFill>
                <a:latin typeface="Calibri"/>
                <a:ea typeface="Calibri"/>
                <a:cs typeface="Calibri"/>
                <a:sym typeface="Calibri"/>
              </a:endParaRPr>
            </a:p>
          </p:txBody>
        </p:sp>
        <p:sp>
          <p:nvSpPr>
            <p:cNvPr id="17" name="Google Shape;215;p35">
              <a:extLst>
                <a:ext uri="{FF2B5EF4-FFF2-40B4-BE49-F238E27FC236}">
                  <a16:creationId xmlns:a16="http://schemas.microsoft.com/office/drawing/2014/main" id="{E7AAFB74-3CA2-3A42-9373-0D14A1C198B6}"/>
                </a:ext>
              </a:extLst>
            </p:cNvPr>
            <p:cNvSpPr/>
            <p:nvPr/>
          </p:nvSpPr>
          <p:spPr>
            <a:xfrm>
              <a:off x="6935733" y="2842585"/>
              <a:ext cx="590398" cy="590398"/>
            </a:xfrm>
            <a:prstGeom prst="downArrow">
              <a:avLst>
                <a:gd name="adj1" fmla="val 55000"/>
                <a:gd name="adj2" fmla="val 45000"/>
              </a:avLst>
            </a:prstGeom>
            <a:solidFill>
              <a:srgbClr val="0070C0"/>
            </a:solidFill>
            <a:ln w="12700" cap="flat" cmpd="sng">
              <a:solidFill>
                <a:srgbClr val="0070C0"/>
              </a:solidFill>
              <a:prstDash val="solid"/>
              <a:miter lim="800000"/>
              <a:headEnd type="none" w="sm" len="sm"/>
              <a:tailEnd type="none" w="sm" len="sm"/>
            </a:ln>
          </p:spPr>
          <p:txBody>
            <a:bodyPr spcFirstLastPara="1" wrap="square" lIns="91433" tIns="91433" rIns="91433" bIns="91433" anchor="ctr" anchorCtr="0">
              <a:noAutofit/>
            </a:bodyPr>
            <a:lstStyle/>
            <a:p>
              <a:endParaRPr sz="2400"/>
            </a:p>
          </p:txBody>
        </p:sp>
        <p:sp>
          <p:nvSpPr>
            <p:cNvPr id="18" name="Google Shape;216;p35">
              <a:extLst>
                <a:ext uri="{FF2B5EF4-FFF2-40B4-BE49-F238E27FC236}">
                  <a16:creationId xmlns:a16="http://schemas.microsoft.com/office/drawing/2014/main" id="{EF8453D0-CECF-1246-9963-DFB4C46B0B43}"/>
                </a:ext>
              </a:extLst>
            </p:cNvPr>
            <p:cNvSpPr txBox="1"/>
            <p:nvPr/>
          </p:nvSpPr>
          <p:spPr>
            <a:xfrm>
              <a:off x="7068573" y="2842585"/>
              <a:ext cx="324718" cy="444274"/>
            </a:xfrm>
            <a:prstGeom prst="rect">
              <a:avLst/>
            </a:prstGeom>
            <a:solidFill>
              <a:srgbClr val="0070C0"/>
            </a:solidFill>
            <a:ln>
              <a:solidFill>
                <a:srgbClr val="0070C0"/>
              </a:solidFill>
            </a:ln>
          </p:spPr>
          <p:txBody>
            <a:bodyPr spcFirstLastPara="1" wrap="square" lIns="33000" tIns="33000" rIns="33000" bIns="33000" anchor="ctr" anchorCtr="0">
              <a:noAutofit/>
            </a:bodyPr>
            <a:lstStyle/>
            <a:p>
              <a:pPr algn="ctr">
                <a:lnSpc>
                  <a:spcPct val="90000"/>
                </a:lnSpc>
                <a:buClr>
                  <a:schemeClr val="dk1"/>
                </a:buClr>
                <a:buSzPts val="2000"/>
              </a:pPr>
              <a:endParaRPr sz="2667">
                <a:solidFill>
                  <a:schemeClr val="dk1"/>
                </a:solidFill>
                <a:latin typeface="Calibri"/>
                <a:ea typeface="Calibri"/>
                <a:cs typeface="Calibri"/>
                <a:sym typeface="Calibri"/>
              </a:endParaRPr>
            </a:p>
          </p:txBody>
        </p:sp>
      </p:grpSp>
    </p:spTree>
    <p:extLst>
      <p:ext uri="{BB962C8B-B14F-4D97-AF65-F5344CB8AC3E}">
        <p14:creationId xmlns:p14="http://schemas.microsoft.com/office/powerpoint/2010/main" val="628586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0">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2">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4">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27" name="Rectangle 26">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76334B2-9575-7742-8A45-3BF78DA59BC3}"/>
              </a:ext>
            </a:extLst>
          </p:cNvPr>
          <p:cNvSpPr>
            <a:spLocks noGrp="1"/>
          </p:cNvSpPr>
          <p:nvPr>
            <p:ph type="title"/>
          </p:nvPr>
        </p:nvSpPr>
        <p:spPr>
          <a:xfrm>
            <a:off x="8296275" y="1419225"/>
            <a:ext cx="3081576" cy="2085869"/>
          </a:xfrm>
        </p:spPr>
        <p:txBody>
          <a:bodyPr vert="horz" lIns="91440" tIns="45720" rIns="91440" bIns="45720" rtlCol="0" anchor="b">
            <a:normAutofit/>
          </a:bodyPr>
          <a:lstStyle/>
          <a:p>
            <a:pPr algn="ctr"/>
            <a:r>
              <a:rPr lang="en-US" sz="3200" dirty="0">
                <a:solidFill>
                  <a:srgbClr val="FFFFFF"/>
                </a:solidFill>
                <a:latin typeface="Calibri" panose="020F0502020204030204" pitchFamily="34" charset="0"/>
                <a:cs typeface="Calibri" panose="020F0502020204030204" pitchFamily="34" charset="0"/>
              </a:rPr>
              <a:t>High level data model </a:t>
            </a:r>
          </a:p>
        </p:txBody>
      </p:sp>
      <p:pic>
        <p:nvPicPr>
          <p:cNvPr id="4" name="Picture 3" descr="Diagram&#10;&#10;Description automatically generated">
            <a:extLst>
              <a:ext uri="{FF2B5EF4-FFF2-40B4-BE49-F238E27FC236}">
                <a16:creationId xmlns:a16="http://schemas.microsoft.com/office/drawing/2014/main" id="{656DE644-D84C-4341-ADB5-B21932FF3FEB}"/>
              </a:ext>
            </a:extLst>
          </p:cNvPr>
          <p:cNvPicPr>
            <a:picLocks noChangeAspect="1"/>
          </p:cNvPicPr>
          <p:nvPr/>
        </p:nvPicPr>
        <p:blipFill>
          <a:blip r:embed="rId3"/>
          <a:stretch>
            <a:fillRect/>
          </a:stretch>
        </p:blipFill>
        <p:spPr>
          <a:xfrm>
            <a:off x="682188" y="1937143"/>
            <a:ext cx="7232895" cy="4463657"/>
          </a:xfrm>
          <a:prstGeom prst="rect">
            <a:avLst/>
          </a:prstGeom>
        </p:spPr>
      </p:pic>
    </p:spTree>
    <p:extLst>
      <p:ext uri="{BB962C8B-B14F-4D97-AF65-F5344CB8AC3E}">
        <p14:creationId xmlns:p14="http://schemas.microsoft.com/office/powerpoint/2010/main" val="23006907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oogle Shape;195;p34" descr="Diagram&#10;&#10;Description automatically generated">
            <a:extLst>
              <a:ext uri="{FF2B5EF4-FFF2-40B4-BE49-F238E27FC236}">
                <a16:creationId xmlns:a16="http://schemas.microsoft.com/office/drawing/2014/main" id="{B383428D-AF79-1B4F-B03C-86341A66434D}"/>
              </a:ext>
            </a:extLst>
          </p:cNvPr>
          <p:cNvPicPr preferRelativeResize="0"/>
          <p:nvPr/>
        </p:nvPicPr>
        <p:blipFill rotWithShape="1">
          <a:blip r:embed="rId2"/>
          <a:srcRect r="3080" b="-2"/>
          <a:stretch/>
        </p:blipFill>
        <p:spPr>
          <a:xfrm>
            <a:off x="482599" y="961511"/>
            <a:ext cx="7113015" cy="5258314"/>
          </a:xfrm>
          <a:prstGeom prst="rect">
            <a:avLst/>
          </a:prstGeom>
          <a:noFill/>
        </p:spPr>
      </p:pic>
      <p:sp>
        <p:nvSpPr>
          <p:cNvPr id="21" name="Rectangle 20">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76334B2-9575-7742-8A45-3BF78DA59BC3}"/>
              </a:ext>
            </a:extLst>
          </p:cNvPr>
          <p:cNvSpPr>
            <a:spLocks noGrp="1"/>
          </p:cNvSpPr>
          <p:nvPr>
            <p:ph type="title"/>
          </p:nvPr>
        </p:nvSpPr>
        <p:spPr>
          <a:xfrm>
            <a:off x="8296274" y="1419225"/>
            <a:ext cx="3149491" cy="2398188"/>
          </a:xfrm>
        </p:spPr>
        <p:txBody>
          <a:bodyPr vert="horz" lIns="91440" tIns="45720" rIns="91440" bIns="45720" rtlCol="0" anchor="b">
            <a:normAutofit/>
          </a:bodyPr>
          <a:lstStyle/>
          <a:p>
            <a:pPr algn="ctr"/>
            <a:r>
              <a:rPr lang="en-US" sz="3200" dirty="0">
                <a:latin typeface="Calibri" panose="020F0502020204030204" pitchFamily="34" charset="0"/>
                <a:cs typeface="Calibri" panose="020F0502020204030204" pitchFamily="34" charset="0"/>
              </a:rPr>
              <a:t>Logical Fact Table Diagram</a:t>
            </a:r>
          </a:p>
        </p:txBody>
      </p:sp>
    </p:spTree>
    <p:extLst>
      <p:ext uri="{BB962C8B-B14F-4D97-AF65-F5344CB8AC3E}">
        <p14:creationId xmlns:p14="http://schemas.microsoft.com/office/powerpoint/2010/main" val="2850289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407C2-393D-714D-9BD1-EC23BCCCBF1E}"/>
              </a:ext>
            </a:extLst>
          </p:cNvPr>
          <p:cNvSpPr>
            <a:spLocks noGrp="1"/>
          </p:cNvSpPr>
          <p:nvPr>
            <p:ph type="title"/>
          </p:nvPr>
        </p:nvSpPr>
        <p:spPr/>
        <p:txBody>
          <a:bodyPr>
            <a:normAutofit/>
          </a:bodyPr>
          <a:lstStyle/>
          <a:p>
            <a:r>
              <a:rPr lang="en-US" sz="3200" dirty="0">
                <a:latin typeface="Calibri" panose="020F0502020204030204" pitchFamily="34" charset="0"/>
                <a:cs typeface="Calibri" panose="020F0502020204030204" pitchFamily="34" charset="0"/>
              </a:rPr>
              <a:t>Fact Table</a:t>
            </a:r>
          </a:p>
        </p:txBody>
      </p:sp>
      <p:sp>
        <p:nvSpPr>
          <p:cNvPr id="3" name="Content Placeholder 2">
            <a:extLst>
              <a:ext uri="{FF2B5EF4-FFF2-40B4-BE49-F238E27FC236}">
                <a16:creationId xmlns:a16="http://schemas.microsoft.com/office/drawing/2014/main" id="{22C2CE82-41C8-2B42-A70B-52AA084E8E17}"/>
              </a:ext>
            </a:extLst>
          </p:cNvPr>
          <p:cNvSpPr>
            <a:spLocks noGrp="1"/>
          </p:cNvSpPr>
          <p:nvPr>
            <p:ph idx="1"/>
          </p:nvPr>
        </p:nvSpPr>
        <p:spPr>
          <a:xfrm>
            <a:off x="444558" y="2083534"/>
            <a:ext cx="5651442" cy="3058511"/>
          </a:xfrm>
        </p:spPr>
        <p:txBody>
          <a:bodyPr>
            <a:normAutofit/>
          </a:bodyPr>
          <a:lstStyle/>
          <a:p>
            <a:r>
              <a:rPr lang="en-US" sz="1600" dirty="0"/>
              <a:t>A fact table consists of facts of a particular business process. Facts are also known as measurements or metrics. A fact table record captures a measurement or a metric. </a:t>
            </a:r>
          </a:p>
          <a:p>
            <a:pPr marL="0" indent="0">
              <a:buNone/>
            </a:pPr>
            <a:endParaRPr lang="en-US" sz="1600" dirty="0"/>
          </a:p>
          <a:p>
            <a:r>
              <a:rPr lang="en-US" sz="1600" dirty="0"/>
              <a:t>A fact table is used in the dimensional model in data warehouse design. A fact table is  found at the center of a star schema or snowflake schema surrounded by dimension tables.</a:t>
            </a:r>
          </a:p>
        </p:txBody>
      </p:sp>
      <p:graphicFrame>
        <p:nvGraphicFramePr>
          <p:cNvPr id="4" name="Google Shape;230;p37">
            <a:extLst>
              <a:ext uri="{FF2B5EF4-FFF2-40B4-BE49-F238E27FC236}">
                <a16:creationId xmlns:a16="http://schemas.microsoft.com/office/drawing/2014/main" id="{A90EEE5B-A7C5-4E46-9529-53EE4600CFAD}"/>
              </a:ext>
            </a:extLst>
          </p:cNvPr>
          <p:cNvGraphicFramePr/>
          <p:nvPr>
            <p:extLst>
              <p:ext uri="{D42A27DB-BD31-4B8C-83A1-F6EECF244321}">
                <p14:modId xmlns:p14="http://schemas.microsoft.com/office/powerpoint/2010/main" val="341795238"/>
              </p:ext>
            </p:extLst>
          </p:nvPr>
        </p:nvGraphicFramePr>
        <p:xfrm>
          <a:off x="6835899" y="2243036"/>
          <a:ext cx="3527301" cy="3527142"/>
        </p:xfrm>
        <a:graphic>
          <a:graphicData uri="http://schemas.openxmlformats.org/drawingml/2006/table">
            <a:tbl>
              <a:tblPr firstRow="1" bandRow="1">
                <a:tableStyleId>{69012ECD-51FC-41F1-AA8D-1B2483CD663E}</a:tableStyleId>
              </a:tblPr>
              <a:tblGrid>
                <a:gridCol w="3527301">
                  <a:extLst>
                    <a:ext uri="{9D8B030D-6E8A-4147-A177-3AD203B41FA5}">
                      <a16:colId xmlns:a16="http://schemas.microsoft.com/office/drawing/2014/main" val="20000"/>
                    </a:ext>
                  </a:extLst>
                </a:gridCol>
              </a:tblGrid>
              <a:tr h="794302">
                <a:tc>
                  <a:txBody>
                    <a:bodyPr/>
                    <a:lstStyle/>
                    <a:p>
                      <a:pPr marL="0" marR="0" lvl="0" indent="0" algn="l" rtl="0">
                        <a:spcBef>
                          <a:spcPts val="0"/>
                        </a:spcBef>
                        <a:spcAft>
                          <a:spcPts val="0"/>
                        </a:spcAft>
                        <a:buNone/>
                      </a:pPr>
                      <a:r>
                        <a:rPr lang="en-GB" sz="1800" b="1" u="none" strike="noStrike" cap="none" spc="0" dirty="0" err="1">
                          <a:solidFill>
                            <a:schemeClr val="bg1"/>
                          </a:solidFill>
                        </a:rPr>
                        <a:t>Fact_ID</a:t>
                      </a:r>
                      <a:r>
                        <a:rPr lang="en-GB" sz="1800" b="1" u="none" strike="noStrike" cap="none" spc="0" dirty="0">
                          <a:solidFill>
                            <a:schemeClr val="bg1"/>
                          </a:solidFill>
                        </a:rPr>
                        <a:t>(SK)</a:t>
                      </a:r>
                      <a:endParaRPr sz="1800" b="1" cap="none" spc="0" dirty="0">
                        <a:solidFill>
                          <a:schemeClr val="bg1"/>
                        </a:solidFill>
                      </a:endParaRPr>
                    </a:p>
                  </a:txBody>
                  <a:tcPr marL="137440" marR="147300" marT="39268" marB="294513" anchor="b"/>
                </a:tc>
                <a:extLst>
                  <a:ext uri="{0D108BD9-81ED-4DB2-BD59-A6C34878D82A}">
                    <a16:rowId xmlns:a16="http://schemas.microsoft.com/office/drawing/2014/main" val="10000"/>
                  </a:ext>
                </a:extLst>
              </a:tr>
              <a:tr h="683210">
                <a:tc>
                  <a:txBody>
                    <a:bodyPr/>
                    <a:lstStyle/>
                    <a:p>
                      <a:pPr marL="0" marR="0" lvl="0" indent="0" algn="l" rtl="0">
                        <a:spcBef>
                          <a:spcPts val="0"/>
                        </a:spcBef>
                        <a:spcAft>
                          <a:spcPts val="0"/>
                        </a:spcAft>
                        <a:buNone/>
                      </a:pPr>
                      <a:r>
                        <a:rPr lang="en-GB" sz="1800" b="0" cap="none" spc="0">
                          <a:solidFill>
                            <a:schemeClr val="tx1"/>
                          </a:solidFill>
                        </a:rPr>
                        <a:t>Bike_ID(FK)</a:t>
                      </a:r>
                      <a:endParaRPr sz="1800" cap="none" spc="0">
                        <a:solidFill>
                          <a:schemeClr val="tx1"/>
                        </a:solidFill>
                      </a:endParaRPr>
                    </a:p>
                  </a:txBody>
                  <a:tcPr marL="137440" marR="147300" marT="39268" marB="294513"/>
                </a:tc>
                <a:extLst>
                  <a:ext uri="{0D108BD9-81ED-4DB2-BD59-A6C34878D82A}">
                    <a16:rowId xmlns:a16="http://schemas.microsoft.com/office/drawing/2014/main" val="10001"/>
                  </a:ext>
                </a:extLst>
              </a:tr>
              <a:tr h="683210">
                <a:tc>
                  <a:txBody>
                    <a:bodyPr/>
                    <a:lstStyle/>
                    <a:p>
                      <a:pPr marL="0" marR="0" lvl="0" indent="0" algn="l" rtl="0">
                        <a:spcBef>
                          <a:spcPts val="0"/>
                        </a:spcBef>
                        <a:spcAft>
                          <a:spcPts val="0"/>
                        </a:spcAft>
                        <a:buNone/>
                      </a:pPr>
                      <a:r>
                        <a:rPr lang="en-GB" sz="1800" b="0" cap="none" spc="0">
                          <a:solidFill>
                            <a:schemeClr val="tx1"/>
                          </a:solidFill>
                        </a:rPr>
                        <a:t>Rider_ID(FK)</a:t>
                      </a:r>
                      <a:endParaRPr sz="1800" cap="none" spc="0">
                        <a:solidFill>
                          <a:schemeClr val="tx1"/>
                        </a:solidFill>
                      </a:endParaRPr>
                    </a:p>
                  </a:txBody>
                  <a:tcPr marL="137440" marR="147300" marT="39268" marB="294513"/>
                </a:tc>
                <a:extLst>
                  <a:ext uri="{0D108BD9-81ED-4DB2-BD59-A6C34878D82A}">
                    <a16:rowId xmlns:a16="http://schemas.microsoft.com/office/drawing/2014/main" val="10002"/>
                  </a:ext>
                </a:extLst>
              </a:tr>
              <a:tr h="683210">
                <a:tc>
                  <a:txBody>
                    <a:bodyPr/>
                    <a:lstStyle/>
                    <a:p>
                      <a:pPr marL="0" marR="0" lvl="0" indent="0" algn="l" rtl="0">
                        <a:spcBef>
                          <a:spcPts val="0"/>
                        </a:spcBef>
                        <a:spcAft>
                          <a:spcPts val="0"/>
                        </a:spcAft>
                        <a:buNone/>
                      </a:pPr>
                      <a:r>
                        <a:rPr lang="en-GB" sz="1800" b="0" cap="none" spc="0" dirty="0" err="1">
                          <a:solidFill>
                            <a:schemeClr val="tx1"/>
                          </a:solidFill>
                        </a:rPr>
                        <a:t>Station_ID</a:t>
                      </a:r>
                      <a:r>
                        <a:rPr lang="en-GB" sz="1800" b="0" cap="none" spc="0" dirty="0">
                          <a:solidFill>
                            <a:schemeClr val="tx1"/>
                          </a:solidFill>
                        </a:rPr>
                        <a:t>(FK)</a:t>
                      </a:r>
                      <a:endParaRPr sz="1800" cap="none" spc="0" dirty="0">
                        <a:solidFill>
                          <a:schemeClr val="tx1"/>
                        </a:solidFill>
                      </a:endParaRPr>
                    </a:p>
                  </a:txBody>
                  <a:tcPr marL="137440" marR="147300" marT="39268" marB="294513"/>
                </a:tc>
                <a:extLst>
                  <a:ext uri="{0D108BD9-81ED-4DB2-BD59-A6C34878D82A}">
                    <a16:rowId xmlns:a16="http://schemas.microsoft.com/office/drawing/2014/main" val="10003"/>
                  </a:ext>
                </a:extLst>
              </a:tr>
              <a:tr h="683210">
                <a:tc>
                  <a:txBody>
                    <a:bodyPr/>
                    <a:lstStyle/>
                    <a:p>
                      <a:pPr marL="0" marR="0" lvl="0" indent="0" algn="l" rtl="0">
                        <a:spcBef>
                          <a:spcPts val="0"/>
                        </a:spcBef>
                        <a:spcAft>
                          <a:spcPts val="0"/>
                        </a:spcAft>
                        <a:buNone/>
                      </a:pPr>
                      <a:r>
                        <a:rPr lang="en-GB" sz="1800" b="0" cap="none" spc="0" dirty="0" err="1">
                          <a:solidFill>
                            <a:schemeClr val="tx1"/>
                          </a:solidFill>
                        </a:rPr>
                        <a:t>Trip_ID</a:t>
                      </a:r>
                      <a:r>
                        <a:rPr lang="en-GB" sz="1800" b="0" cap="none" spc="0" dirty="0">
                          <a:solidFill>
                            <a:schemeClr val="tx1"/>
                          </a:solidFill>
                        </a:rPr>
                        <a:t>(FK)</a:t>
                      </a:r>
                      <a:endParaRPr sz="1800" cap="none" spc="0" dirty="0">
                        <a:solidFill>
                          <a:schemeClr val="tx1"/>
                        </a:solidFill>
                      </a:endParaRPr>
                    </a:p>
                  </a:txBody>
                  <a:tcPr marL="137440" marR="147300" marT="39268" marB="294513"/>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5751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407C2-393D-714D-9BD1-EC23BCCCBF1E}"/>
              </a:ext>
            </a:extLst>
          </p:cNvPr>
          <p:cNvSpPr>
            <a:spLocks noGrp="1"/>
          </p:cNvSpPr>
          <p:nvPr>
            <p:ph type="title"/>
          </p:nvPr>
        </p:nvSpPr>
        <p:spPr/>
        <p:txBody>
          <a:bodyPr>
            <a:normAutofit/>
          </a:bodyPr>
          <a:lstStyle/>
          <a:p>
            <a:r>
              <a:rPr lang="en-US" sz="3200" dirty="0">
                <a:latin typeface="Calibri" panose="020F0502020204030204" pitchFamily="34" charset="0"/>
                <a:cs typeface="Calibri" panose="020F0502020204030204" pitchFamily="34" charset="0"/>
              </a:rPr>
              <a:t>Dimension Table</a:t>
            </a:r>
          </a:p>
        </p:txBody>
      </p:sp>
      <p:sp>
        <p:nvSpPr>
          <p:cNvPr id="3" name="Content Placeholder 2">
            <a:extLst>
              <a:ext uri="{FF2B5EF4-FFF2-40B4-BE49-F238E27FC236}">
                <a16:creationId xmlns:a16="http://schemas.microsoft.com/office/drawing/2014/main" id="{22C2CE82-41C8-2B42-A70B-52AA084E8E17}"/>
              </a:ext>
            </a:extLst>
          </p:cNvPr>
          <p:cNvSpPr>
            <a:spLocks noGrp="1"/>
          </p:cNvSpPr>
          <p:nvPr>
            <p:ph idx="1"/>
          </p:nvPr>
        </p:nvSpPr>
        <p:spPr>
          <a:xfrm>
            <a:off x="444558" y="2083534"/>
            <a:ext cx="5651442" cy="3058511"/>
          </a:xfrm>
        </p:spPr>
        <p:txBody>
          <a:bodyPr>
            <a:normAutofit/>
          </a:bodyPr>
          <a:lstStyle/>
          <a:p>
            <a:pPr marL="237061" indent="-237061">
              <a:spcBef>
                <a:spcPts val="0"/>
              </a:spcBef>
              <a:spcAft>
                <a:spcPts val="0"/>
              </a:spcAft>
              <a:buClr>
                <a:schemeClr val="dk1"/>
              </a:buClr>
              <a:buSzPts val="1800"/>
              <a:buChar char="•"/>
            </a:pPr>
            <a:r>
              <a:rPr lang="en-US" sz="1600" dirty="0"/>
              <a:t>A dimension is a structure that categorizes facts and measure in order to answer business question</a:t>
            </a:r>
          </a:p>
          <a:p>
            <a:pPr marL="237061" indent="-237061">
              <a:spcBef>
                <a:spcPts val="0"/>
              </a:spcBef>
              <a:spcAft>
                <a:spcPts val="0"/>
              </a:spcAft>
              <a:buClr>
                <a:schemeClr val="dk1"/>
              </a:buClr>
              <a:buSzPts val="1800"/>
              <a:buChar char="•"/>
            </a:pPr>
            <a:endParaRPr lang="en-US" sz="1600" dirty="0"/>
          </a:p>
          <a:p>
            <a:pPr marL="237061" indent="-237061">
              <a:spcBef>
                <a:spcPts val="1067"/>
              </a:spcBef>
              <a:spcAft>
                <a:spcPts val="0"/>
              </a:spcAft>
              <a:buClr>
                <a:schemeClr val="dk1"/>
              </a:buClr>
              <a:buSzPts val="1800"/>
              <a:buChar char="•"/>
            </a:pPr>
            <a:r>
              <a:rPr lang="en-US" sz="1600" dirty="0"/>
              <a:t>A Dimension Table is a table in a star schema of a data warehouse. Data warehouses are built using dimensional data models which consist of fact and dimension tables</a:t>
            </a:r>
          </a:p>
          <a:p>
            <a:pPr marL="237061" indent="-237061">
              <a:spcBef>
                <a:spcPts val="1067"/>
              </a:spcBef>
              <a:spcAft>
                <a:spcPts val="0"/>
              </a:spcAft>
              <a:buClr>
                <a:schemeClr val="dk1"/>
              </a:buClr>
              <a:buSzPts val="1800"/>
              <a:buChar char="•"/>
            </a:pPr>
            <a:endParaRPr lang="en-US" sz="1600" dirty="0"/>
          </a:p>
          <a:p>
            <a:pPr marL="237061" indent="-237061">
              <a:spcBef>
                <a:spcPts val="1067"/>
              </a:spcBef>
              <a:spcAft>
                <a:spcPts val="0"/>
              </a:spcAft>
              <a:buClr>
                <a:schemeClr val="dk1"/>
              </a:buClr>
              <a:buSzPts val="1800"/>
              <a:buChar char="•"/>
            </a:pPr>
            <a:r>
              <a:rPr lang="en-US" sz="1600" dirty="0"/>
              <a:t>Dimension tables are used to describe dimensions, they contain dimension keys, values and attributes</a:t>
            </a:r>
          </a:p>
        </p:txBody>
      </p:sp>
      <p:graphicFrame>
        <p:nvGraphicFramePr>
          <p:cNvPr id="4" name="Google Shape;230;p37">
            <a:extLst>
              <a:ext uri="{FF2B5EF4-FFF2-40B4-BE49-F238E27FC236}">
                <a16:creationId xmlns:a16="http://schemas.microsoft.com/office/drawing/2014/main" id="{A90EEE5B-A7C5-4E46-9529-53EE4600CFAD}"/>
              </a:ext>
            </a:extLst>
          </p:cNvPr>
          <p:cNvGraphicFramePr/>
          <p:nvPr>
            <p:extLst>
              <p:ext uri="{D42A27DB-BD31-4B8C-83A1-F6EECF244321}">
                <p14:modId xmlns:p14="http://schemas.microsoft.com/office/powerpoint/2010/main" val="3296932424"/>
              </p:ext>
            </p:extLst>
          </p:nvPr>
        </p:nvGraphicFramePr>
        <p:xfrm>
          <a:off x="6835899" y="2243036"/>
          <a:ext cx="3527301" cy="3527142"/>
        </p:xfrm>
        <a:graphic>
          <a:graphicData uri="http://schemas.openxmlformats.org/drawingml/2006/table">
            <a:tbl>
              <a:tblPr firstRow="1" bandRow="1">
                <a:tableStyleId>{69012ECD-51FC-41F1-AA8D-1B2483CD663E}</a:tableStyleId>
              </a:tblPr>
              <a:tblGrid>
                <a:gridCol w="3527301">
                  <a:extLst>
                    <a:ext uri="{9D8B030D-6E8A-4147-A177-3AD203B41FA5}">
                      <a16:colId xmlns:a16="http://schemas.microsoft.com/office/drawing/2014/main" val="20000"/>
                    </a:ext>
                  </a:extLst>
                </a:gridCol>
              </a:tblGrid>
              <a:tr h="794302">
                <a:tc>
                  <a:txBody>
                    <a:bodyPr/>
                    <a:lstStyle/>
                    <a:p>
                      <a:pPr marL="0" marR="0" lvl="0" indent="0" algn="l" rtl="0">
                        <a:spcBef>
                          <a:spcPts val="0"/>
                        </a:spcBef>
                        <a:spcAft>
                          <a:spcPts val="0"/>
                        </a:spcAft>
                        <a:buNone/>
                      </a:pPr>
                      <a:r>
                        <a:rPr lang="en-GB" sz="1800" b="1" u="none" strike="noStrike" cap="none" spc="0" dirty="0">
                          <a:solidFill>
                            <a:schemeClr val="bg1"/>
                          </a:solidFill>
                        </a:rPr>
                        <a:t>Dimension Tables</a:t>
                      </a:r>
                      <a:endParaRPr sz="1800" b="1" cap="none" spc="0" dirty="0">
                        <a:solidFill>
                          <a:schemeClr val="bg1"/>
                        </a:solidFill>
                      </a:endParaRPr>
                    </a:p>
                  </a:txBody>
                  <a:tcPr marL="137440" marR="147300" marT="39268" marB="294513" anchor="b"/>
                </a:tc>
                <a:extLst>
                  <a:ext uri="{0D108BD9-81ED-4DB2-BD59-A6C34878D82A}">
                    <a16:rowId xmlns:a16="http://schemas.microsoft.com/office/drawing/2014/main" val="10000"/>
                  </a:ext>
                </a:extLst>
              </a:tr>
              <a:tr h="683210">
                <a:tc>
                  <a:txBody>
                    <a:bodyPr/>
                    <a:lstStyle/>
                    <a:p>
                      <a:pPr marL="0" marR="0" lvl="0" indent="0" algn="l" rtl="0">
                        <a:spcBef>
                          <a:spcPts val="0"/>
                        </a:spcBef>
                        <a:spcAft>
                          <a:spcPts val="0"/>
                        </a:spcAft>
                        <a:buNone/>
                      </a:pPr>
                      <a:r>
                        <a:rPr lang="en-GB" sz="1800" b="0" cap="none" spc="0" dirty="0">
                          <a:solidFill>
                            <a:schemeClr val="tx1"/>
                          </a:solidFill>
                        </a:rPr>
                        <a:t>Rider</a:t>
                      </a:r>
                      <a:endParaRPr sz="1800" cap="none" spc="0" dirty="0">
                        <a:solidFill>
                          <a:schemeClr val="tx1"/>
                        </a:solidFill>
                      </a:endParaRPr>
                    </a:p>
                  </a:txBody>
                  <a:tcPr marL="137440" marR="147300" marT="39268" marB="294513"/>
                </a:tc>
                <a:extLst>
                  <a:ext uri="{0D108BD9-81ED-4DB2-BD59-A6C34878D82A}">
                    <a16:rowId xmlns:a16="http://schemas.microsoft.com/office/drawing/2014/main" val="10001"/>
                  </a:ext>
                </a:extLst>
              </a:tr>
              <a:tr h="683210">
                <a:tc>
                  <a:txBody>
                    <a:bodyPr/>
                    <a:lstStyle/>
                    <a:p>
                      <a:pPr marL="0" marR="0" lvl="0" indent="0" algn="l" rtl="0">
                        <a:spcBef>
                          <a:spcPts val="0"/>
                        </a:spcBef>
                        <a:spcAft>
                          <a:spcPts val="0"/>
                        </a:spcAft>
                        <a:buNone/>
                      </a:pPr>
                      <a:r>
                        <a:rPr lang="en-GB" sz="1800" b="0" cap="none" spc="0" dirty="0">
                          <a:solidFill>
                            <a:schemeClr val="tx1"/>
                          </a:solidFill>
                        </a:rPr>
                        <a:t>Trip</a:t>
                      </a:r>
                      <a:endParaRPr sz="1800" cap="none" spc="0" dirty="0">
                        <a:solidFill>
                          <a:schemeClr val="tx1"/>
                        </a:solidFill>
                      </a:endParaRPr>
                    </a:p>
                  </a:txBody>
                  <a:tcPr marL="137440" marR="147300" marT="39268" marB="294513"/>
                </a:tc>
                <a:extLst>
                  <a:ext uri="{0D108BD9-81ED-4DB2-BD59-A6C34878D82A}">
                    <a16:rowId xmlns:a16="http://schemas.microsoft.com/office/drawing/2014/main" val="10002"/>
                  </a:ext>
                </a:extLst>
              </a:tr>
              <a:tr h="683210">
                <a:tc>
                  <a:txBody>
                    <a:bodyPr/>
                    <a:lstStyle/>
                    <a:p>
                      <a:pPr marL="0" marR="0" lvl="0" indent="0" algn="l" rtl="0">
                        <a:spcBef>
                          <a:spcPts val="0"/>
                        </a:spcBef>
                        <a:spcAft>
                          <a:spcPts val="0"/>
                        </a:spcAft>
                        <a:buNone/>
                      </a:pPr>
                      <a:r>
                        <a:rPr lang="en-GB" sz="1800" b="0" cap="none" spc="0" dirty="0">
                          <a:solidFill>
                            <a:schemeClr val="tx1"/>
                          </a:solidFill>
                        </a:rPr>
                        <a:t>Bike</a:t>
                      </a:r>
                      <a:endParaRPr sz="1800" cap="none" spc="0" dirty="0">
                        <a:solidFill>
                          <a:schemeClr val="tx1"/>
                        </a:solidFill>
                      </a:endParaRPr>
                    </a:p>
                  </a:txBody>
                  <a:tcPr marL="137440" marR="147300" marT="39268" marB="294513"/>
                </a:tc>
                <a:extLst>
                  <a:ext uri="{0D108BD9-81ED-4DB2-BD59-A6C34878D82A}">
                    <a16:rowId xmlns:a16="http://schemas.microsoft.com/office/drawing/2014/main" val="10003"/>
                  </a:ext>
                </a:extLst>
              </a:tr>
              <a:tr h="683210">
                <a:tc>
                  <a:txBody>
                    <a:bodyPr/>
                    <a:lstStyle/>
                    <a:p>
                      <a:pPr marL="0" marR="0" lvl="0" indent="0" algn="l" rtl="0">
                        <a:spcBef>
                          <a:spcPts val="0"/>
                        </a:spcBef>
                        <a:spcAft>
                          <a:spcPts val="0"/>
                        </a:spcAft>
                        <a:buNone/>
                      </a:pPr>
                      <a:r>
                        <a:rPr lang="en-GB" sz="1800" b="0" cap="none" spc="0" dirty="0">
                          <a:solidFill>
                            <a:schemeClr val="tx1"/>
                          </a:solidFill>
                        </a:rPr>
                        <a:t>Bike Station Info</a:t>
                      </a:r>
                      <a:endParaRPr sz="1800" cap="none" spc="0" dirty="0">
                        <a:solidFill>
                          <a:schemeClr val="tx1"/>
                        </a:solidFill>
                      </a:endParaRPr>
                    </a:p>
                  </a:txBody>
                  <a:tcPr marL="137440" marR="147300" marT="39268" marB="294513"/>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593177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929E6-F3F5-0A48-9F8E-A75418AB8EE9}"/>
              </a:ext>
            </a:extLst>
          </p:cNvPr>
          <p:cNvSpPr>
            <a:spLocks noGrp="1"/>
          </p:cNvSpPr>
          <p:nvPr>
            <p:ph type="title"/>
          </p:nvPr>
        </p:nvSpPr>
        <p:spPr/>
        <p:txBody>
          <a:bodyPr>
            <a:normAutofit/>
          </a:bodyPr>
          <a:lstStyle/>
          <a:p>
            <a:r>
              <a:rPr lang="en-US" sz="3200" dirty="0">
                <a:latin typeface="Calibri" panose="020F0502020204030204" pitchFamily="34" charset="0"/>
                <a:cs typeface="Calibri" panose="020F0502020204030204" pitchFamily="34" charset="0"/>
              </a:rPr>
              <a:t>Conformed dimension</a:t>
            </a:r>
          </a:p>
        </p:txBody>
      </p:sp>
      <p:sp>
        <p:nvSpPr>
          <p:cNvPr id="3" name="Content Placeholder 2">
            <a:extLst>
              <a:ext uri="{FF2B5EF4-FFF2-40B4-BE49-F238E27FC236}">
                <a16:creationId xmlns:a16="http://schemas.microsoft.com/office/drawing/2014/main" id="{BF0AF82E-9D87-F441-B2AE-E1728033D1E0}"/>
              </a:ext>
            </a:extLst>
          </p:cNvPr>
          <p:cNvSpPr>
            <a:spLocks noGrp="1"/>
          </p:cNvSpPr>
          <p:nvPr>
            <p:ph idx="1"/>
          </p:nvPr>
        </p:nvSpPr>
        <p:spPr/>
        <p:txBody>
          <a:bodyPr/>
          <a:lstStyle/>
          <a:p>
            <a:r>
              <a:rPr lang="en-US" dirty="0"/>
              <a:t>A conformed dimension provides the same meaning to every fact table in a data warehouse which it relates. </a:t>
            </a:r>
          </a:p>
          <a:p>
            <a:endParaRPr lang="en-US" dirty="0"/>
          </a:p>
          <a:p>
            <a:r>
              <a:rPr lang="en-US" dirty="0"/>
              <a:t>A single conformed dimension table can be used against multiple fact tables in the same data mart, or a replicated dimension can be used in more than one data mart.</a:t>
            </a:r>
          </a:p>
          <a:p>
            <a:endParaRPr lang="en-US" dirty="0"/>
          </a:p>
          <a:p>
            <a:r>
              <a:rPr lang="en-US" dirty="0"/>
              <a:t>So, for our data warehouse, following dimensions remain the same </a:t>
            </a:r>
          </a:p>
          <a:p>
            <a:pPr marL="324000" lvl="1" indent="0">
              <a:buNone/>
            </a:pPr>
            <a:r>
              <a:rPr lang="en-US" dirty="0"/>
              <a:t>Rider dimension</a:t>
            </a:r>
          </a:p>
          <a:p>
            <a:pPr marL="324000" lvl="1" indent="0">
              <a:buNone/>
            </a:pPr>
            <a:r>
              <a:rPr lang="en-US" dirty="0"/>
              <a:t>Bike dimension</a:t>
            </a:r>
          </a:p>
          <a:p>
            <a:pPr marL="324000" lvl="1" indent="0">
              <a:buNone/>
            </a:pPr>
            <a:r>
              <a:rPr lang="en-US" dirty="0"/>
              <a:t>Trip Dimension</a:t>
            </a:r>
          </a:p>
          <a:p>
            <a:endParaRPr lang="en-US" dirty="0"/>
          </a:p>
        </p:txBody>
      </p:sp>
    </p:spTree>
    <p:extLst>
      <p:ext uri="{BB962C8B-B14F-4D97-AF65-F5344CB8AC3E}">
        <p14:creationId xmlns:p14="http://schemas.microsoft.com/office/powerpoint/2010/main" val="1876641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3CE80-9146-014F-920E-E795C078A380}"/>
              </a:ext>
            </a:extLst>
          </p:cNvPr>
          <p:cNvSpPr>
            <a:spLocks noGrp="1"/>
          </p:cNvSpPr>
          <p:nvPr>
            <p:ph type="title"/>
          </p:nvPr>
        </p:nvSpPr>
        <p:spPr/>
        <p:txBody>
          <a:bodyPr>
            <a:normAutofit/>
          </a:bodyPr>
          <a:lstStyle/>
          <a:p>
            <a:r>
              <a:rPr lang="en-US" sz="3200" dirty="0">
                <a:latin typeface="Calibri" panose="020F0502020204030204" pitchFamily="34" charset="0"/>
                <a:cs typeface="Calibri" panose="020F0502020204030204" pitchFamily="34" charset="0"/>
              </a:rPr>
              <a:t>Slowly Changing Dimension</a:t>
            </a:r>
          </a:p>
        </p:txBody>
      </p:sp>
      <p:sp>
        <p:nvSpPr>
          <p:cNvPr id="3" name="Content Placeholder 2">
            <a:extLst>
              <a:ext uri="{FF2B5EF4-FFF2-40B4-BE49-F238E27FC236}">
                <a16:creationId xmlns:a16="http://schemas.microsoft.com/office/drawing/2014/main" id="{22988479-6AC5-814E-BAA2-5F00F061FB15}"/>
              </a:ext>
            </a:extLst>
          </p:cNvPr>
          <p:cNvSpPr>
            <a:spLocks noGrp="1"/>
          </p:cNvSpPr>
          <p:nvPr>
            <p:ph idx="1"/>
          </p:nvPr>
        </p:nvSpPr>
        <p:spPr/>
        <p:txBody>
          <a:bodyPr>
            <a:normAutofit fontScale="92500" lnSpcReduction="10000"/>
          </a:bodyPr>
          <a:lstStyle/>
          <a:p>
            <a:pPr marL="0" indent="0">
              <a:buNone/>
            </a:pPr>
            <a:r>
              <a:rPr lang="en-US" b="1" dirty="0"/>
              <a:t>Bike Station Info</a:t>
            </a:r>
          </a:p>
          <a:p>
            <a:pPr marL="0" indent="0">
              <a:buNone/>
            </a:pPr>
            <a:endParaRPr lang="en-US" b="1" dirty="0"/>
          </a:p>
          <a:p>
            <a:pPr marL="0" indent="0">
              <a:buNone/>
            </a:pPr>
            <a:r>
              <a:rPr lang="en-US" b="1" dirty="0"/>
              <a:t>Type 1</a:t>
            </a:r>
          </a:p>
          <a:p>
            <a:r>
              <a:rPr lang="en-US" dirty="0"/>
              <a:t>In this scenario, the old record with the number of docks would be deleted and a new record with the new values would be inserted</a:t>
            </a:r>
          </a:p>
          <a:p>
            <a:endParaRPr lang="en-US" dirty="0"/>
          </a:p>
          <a:p>
            <a:r>
              <a:rPr lang="en-US" dirty="0"/>
              <a:t>Updating Station Name </a:t>
            </a:r>
          </a:p>
          <a:p>
            <a:endParaRPr lang="en-US" dirty="0"/>
          </a:p>
          <a:p>
            <a:pPr marL="0" indent="0">
              <a:buNone/>
            </a:pPr>
            <a:r>
              <a:rPr lang="en-US" b="1" dirty="0"/>
              <a:t>Type 2</a:t>
            </a:r>
          </a:p>
          <a:p>
            <a:r>
              <a:rPr lang="en-US" dirty="0"/>
              <a:t>In this scenario, a new row would be added with new Station name to maintain the history</a:t>
            </a:r>
          </a:p>
          <a:p>
            <a:endParaRPr lang="en-US" dirty="0"/>
          </a:p>
        </p:txBody>
      </p:sp>
    </p:spTree>
    <p:extLst>
      <p:ext uri="{BB962C8B-B14F-4D97-AF65-F5344CB8AC3E}">
        <p14:creationId xmlns:p14="http://schemas.microsoft.com/office/powerpoint/2010/main" val="42409913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3"/>
          <p:cNvSpPr txBox="1">
            <a:spLocks noGrp="1"/>
          </p:cNvSpPr>
          <p:nvPr>
            <p:ph type="title"/>
          </p:nvPr>
        </p:nvSpPr>
        <p:spPr>
          <a:xfrm>
            <a:off x="549441" y="567388"/>
            <a:ext cx="9954128" cy="1296288"/>
          </a:xfrm>
          <a:prstGeom prst="rect">
            <a:avLst/>
          </a:prstGeom>
        </p:spPr>
        <p:txBody>
          <a:bodyPr spcFirstLastPara="1" vert="horz" lIns="121920" tIns="60960" rIns="121920" bIns="60960" rtlCol="0" anchor="b" anchorCtr="0">
            <a:normAutofit/>
          </a:bodyPr>
          <a:lstStyle/>
          <a:p>
            <a:pPr>
              <a:buClr>
                <a:schemeClr val="dk1"/>
              </a:buClr>
              <a:buSzPts val="3300"/>
            </a:pPr>
            <a:r>
              <a:rPr lang="en-US" sz="3200" dirty="0">
                <a:latin typeface="Calibri" panose="020F0502020204030204" pitchFamily="34" charset="0"/>
                <a:cs typeface="Calibri" panose="020F0502020204030204" pitchFamily="34" charset="0"/>
              </a:rPr>
              <a:t>Dimensional Table Detailed Diagram:  </a:t>
            </a:r>
            <a:br>
              <a:rPr lang="en-US" sz="3200" dirty="0">
                <a:latin typeface="Calibri" panose="020F0502020204030204" pitchFamily="34" charset="0"/>
                <a:cs typeface="Calibri" panose="020F0502020204030204" pitchFamily="34" charset="0"/>
              </a:rPr>
            </a:br>
            <a:r>
              <a:rPr lang="en-US" sz="3200" dirty="0">
                <a:latin typeface="Calibri" panose="020F0502020204030204" pitchFamily="34" charset="0"/>
                <a:cs typeface="Calibri" panose="020F0502020204030204" pitchFamily="34" charset="0"/>
              </a:rPr>
              <a:t>Bike Station Info Table</a:t>
            </a:r>
          </a:p>
        </p:txBody>
      </p:sp>
      <p:graphicFrame>
        <p:nvGraphicFramePr>
          <p:cNvPr id="282" name="Google Shape;282;p43"/>
          <p:cNvGraphicFramePr/>
          <p:nvPr>
            <p:extLst>
              <p:ext uri="{D42A27DB-BD31-4B8C-83A1-F6EECF244321}">
                <p14:modId xmlns:p14="http://schemas.microsoft.com/office/powerpoint/2010/main" val="3378523312"/>
              </p:ext>
            </p:extLst>
          </p:nvPr>
        </p:nvGraphicFramePr>
        <p:xfrm>
          <a:off x="429126" y="1991212"/>
          <a:ext cx="11301663" cy="4156928"/>
        </p:xfrm>
        <a:graphic>
          <a:graphicData uri="http://schemas.openxmlformats.org/drawingml/2006/table">
            <a:tbl>
              <a:tblPr firstRow="1" bandRow="1">
                <a:noFill/>
              </a:tblPr>
              <a:tblGrid>
                <a:gridCol w="1901248">
                  <a:extLst>
                    <a:ext uri="{9D8B030D-6E8A-4147-A177-3AD203B41FA5}">
                      <a16:colId xmlns:a16="http://schemas.microsoft.com/office/drawing/2014/main" val="20000"/>
                    </a:ext>
                  </a:extLst>
                </a:gridCol>
                <a:gridCol w="4725812">
                  <a:extLst>
                    <a:ext uri="{9D8B030D-6E8A-4147-A177-3AD203B41FA5}">
                      <a16:colId xmlns:a16="http://schemas.microsoft.com/office/drawing/2014/main" val="20001"/>
                    </a:ext>
                  </a:extLst>
                </a:gridCol>
                <a:gridCol w="2273126">
                  <a:extLst>
                    <a:ext uri="{9D8B030D-6E8A-4147-A177-3AD203B41FA5}">
                      <a16:colId xmlns:a16="http://schemas.microsoft.com/office/drawing/2014/main" val="20002"/>
                    </a:ext>
                  </a:extLst>
                </a:gridCol>
                <a:gridCol w="2401477">
                  <a:extLst>
                    <a:ext uri="{9D8B030D-6E8A-4147-A177-3AD203B41FA5}">
                      <a16:colId xmlns:a16="http://schemas.microsoft.com/office/drawing/2014/main" val="20003"/>
                    </a:ext>
                  </a:extLst>
                </a:gridCol>
              </a:tblGrid>
              <a:tr h="700957">
                <a:tc>
                  <a:txBody>
                    <a:bodyPr/>
                    <a:lstStyle/>
                    <a:p>
                      <a:pPr marL="0" marR="0" lvl="0" indent="0" algn="ctr" rtl="0">
                        <a:spcBef>
                          <a:spcPts val="0"/>
                        </a:spcBef>
                        <a:spcAft>
                          <a:spcPts val="0"/>
                        </a:spcAft>
                        <a:buClr>
                          <a:schemeClr val="dk1"/>
                        </a:buClr>
                        <a:buSzPts val="1300"/>
                        <a:buFont typeface="Calibri"/>
                        <a:buNone/>
                      </a:pPr>
                      <a:r>
                        <a:rPr lang="en-GB" sz="1200" b="1">
                          <a:latin typeface="Calibri"/>
                          <a:ea typeface="Calibri"/>
                          <a:cs typeface="Calibri"/>
                          <a:sym typeface="Calibri"/>
                        </a:rPr>
                        <a:t>Attribute Name</a:t>
                      </a:r>
                    </a:p>
                  </a:txBody>
                  <a:tcPr marL="63271" marR="63271" marT="63271" marB="63271"/>
                </a:tc>
                <a:tc>
                  <a:txBody>
                    <a:bodyPr/>
                    <a:lstStyle/>
                    <a:p>
                      <a:pPr marL="0" marR="0" lvl="0" indent="0" algn="ctr" rtl="0">
                        <a:spcBef>
                          <a:spcPts val="0"/>
                        </a:spcBef>
                        <a:spcAft>
                          <a:spcPts val="0"/>
                        </a:spcAft>
                        <a:buClr>
                          <a:schemeClr val="dk1"/>
                        </a:buClr>
                        <a:buSzPts val="1300"/>
                        <a:buFont typeface="Calibri"/>
                        <a:buNone/>
                      </a:pPr>
                      <a:r>
                        <a:rPr lang="en-GB" sz="1200" b="1">
                          <a:latin typeface="Calibri"/>
                          <a:ea typeface="Calibri"/>
                          <a:cs typeface="Calibri"/>
                          <a:sym typeface="Calibri"/>
                        </a:rPr>
                        <a:t>Attribute Description</a:t>
                      </a:r>
                    </a:p>
                  </a:txBody>
                  <a:tcPr marL="63271" marR="63271" marT="63271" marB="63271"/>
                </a:tc>
                <a:tc>
                  <a:txBody>
                    <a:bodyPr/>
                    <a:lstStyle/>
                    <a:p>
                      <a:pPr marL="0" marR="0" lvl="0" indent="0" algn="ctr" rtl="0">
                        <a:spcBef>
                          <a:spcPts val="0"/>
                        </a:spcBef>
                        <a:spcAft>
                          <a:spcPts val="0"/>
                        </a:spcAft>
                        <a:buClr>
                          <a:schemeClr val="dk1"/>
                        </a:buClr>
                        <a:buSzPts val="1300"/>
                        <a:buFont typeface="Calibri"/>
                        <a:buNone/>
                      </a:pPr>
                      <a:r>
                        <a:rPr lang="en-GB" sz="1200" b="1">
                          <a:latin typeface="Calibri"/>
                          <a:ea typeface="Calibri"/>
                          <a:cs typeface="Calibri"/>
                          <a:sym typeface="Calibri"/>
                        </a:rPr>
                        <a:t>Slowly changing dimensions policy </a:t>
                      </a:r>
                    </a:p>
                  </a:txBody>
                  <a:tcPr marL="63271" marR="63271" marT="63271" marB="63271"/>
                </a:tc>
                <a:tc>
                  <a:txBody>
                    <a:bodyPr/>
                    <a:lstStyle/>
                    <a:p>
                      <a:pPr marL="0" marR="0" lvl="0" indent="0" algn="ctr" rtl="0">
                        <a:spcBef>
                          <a:spcPts val="0"/>
                        </a:spcBef>
                        <a:spcAft>
                          <a:spcPts val="0"/>
                        </a:spcAft>
                        <a:buClr>
                          <a:schemeClr val="dk1"/>
                        </a:buClr>
                        <a:buSzPts val="1300"/>
                        <a:buFont typeface="Calibri"/>
                        <a:buNone/>
                      </a:pPr>
                      <a:r>
                        <a:rPr lang="en-GB" sz="1200" b="1">
                          <a:latin typeface="Calibri"/>
                          <a:ea typeface="Calibri"/>
                          <a:cs typeface="Calibri"/>
                          <a:sym typeface="Calibri"/>
                        </a:rPr>
                        <a:t>Sample Values</a:t>
                      </a:r>
                    </a:p>
                  </a:txBody>
                  <a:tcPr marL="63271" marR="63271" marT="63271" marB="63271"/>
                </a:tc>
                <a:extLst>
                  <a:ext uri="{0D108BD9-81ED-4DB2-BD59-A6C34878D82A}">
                    <a16:rowId xmlns:a16="http://schemas.microsoft.com/office/drawing/2014/main" val="10000"/>
                  </a:ext>
                </a:extLst>
              </a:tr>
              <a:tr h="459169">
                <a:tc>
                  <a:txBody>
                    <a:bodyPr/>
                    <a:lstStyle/>
                    <a:p>
                      <a:pPr marL="0" marR="0" lvl="0" indent="0" algn="l" rtl="0">
                        <a:spcBef>
                          <a:spcPts val="0"/>
                        </a:spcBef>
                        <a:spcAft>
                          <a:spcPts val="0"/>
                        </a:spcAft>
                        <a:buClr>
                          <a:schemeClr val="dk1"/>
                        </a:buClr>
                        <a:buSzPts val="1300"/>
                        <a:buFont typeface="Calibri"/>
                        <a:buNone/>
                      </a:pPr>
                      <a:r>
                        <a:rPr lang="en-GB" sz="1200">
                          <a:latin typeface="Calibri"/>
                          <a:ea typeface="Calibri"/>
                          <a:cs typeface="Calibri"/>
                          <a:sym typeface="Calibri"/>
                        </a:rPr>
                        <a:t>Station_ID</a:t>
                      </a:r>
                    </a:p>
                  </a:txBody>
                  <a:tcPr marL="63271" marR="63271" marT="63271" marB="63271"/>
                </a:tc>
                <a:tc>
                  <a:txBody>
                    <a:bodyPr/>
                    <a:lstStyle/>
                    <a:p>
                      <a:pPr marL="0" marR="0" lvl="0" indent="0" algn="l" rtl="0">
                        <a:spcBef>
                          <a:spcPts val="0"/>
                        </a:spcBef>
                        <a:spcAft>
                          <a:spcPts val="0"/>
                        </a:spcAft>
                        <a:buClr>
                          <a:schemeClr val="dk1"/>
                        </a:buClr>
                        <a:buSzPts val="1300"/>
                        <a:buFont typeface="Calibri"/>
                        <a:buNone/>
                      </a:pPr>
                      <a:r>
                        <a:rPr lang="en-GB" sz="1200">
                          <a:latin typeface="Calibri"/>
                          <a:ea typeface="Calibri"/>
                          <a:cs typeface="Calibri"/>
                          <a:sym typeface="Calibri"/>
                        </a:rPr>
                        <a:t>The Trip ID is the ID associated </a:t>
                      </a:r>
                    </a:p>
                  </a:txBody>
                  <a:tcPr marL="63271" marR="63271" marT="63271" marB="63271"/>
                </a:tc>
                <a:tc>
                  <a:txBody>
                    <a:bodyPr/>
                    <a:lstStyle/>
                    <a:p>
                      <a:pPr marL="0" marR="0" lvl="0" indent="0" algn="l" rtl="0">
                        <a:spcBef>
                          <a:spcPts val="0"/>
                        </a:spcBef>
                        <a:spcAft>
                          <a:spcPts val="0"/>
                        </a:spcAft>
                        <a:buClr>
                          <a:schemeClr val="dk1"/>
                        </a:buClr>
                        <a:buSzPts val="1300"/>
                        <a:buFont typeface="Calibri"/>
                        <a:buNone/>
                      </a:pPr>
                      <a:r>
                        <a:rPr lang="en-GB" sz="1200">
                          <a:latin typeface="Calibri"/>
                          <a:ea typeface="Calibri"/>
                          <a:cs typeface="Calibri"/>
                          <a:sym typeface="Calibri"/>
                        </a:rPr>
                        <a:t>Type-0: No Action</a:t>
                      </a:r>
                    </a:p>
                  </a:txBody>
                  <a:tcPr marL="63271" marR="63271" marT="63271" marB="63271"/>
                </a:tc>
                <a:tc>
                  <a:txBody>
                    <a:bodyPr/>
                    <a:lstStyle/>
                    <a:p>
                      <a:pPr marL="0" marR="0" lvl="0" indent="0" algn="l" rtl="0">
                        <a:spcBef>
                          <a:spcPts val="0"/>
                        </a:spcBef>
                        <a:spcAft>
                          <a:spcPts val="0"/>
                        </a:spcAft>
                        <a:buClr>
                          <a:schemeClr val="dk1"/>
                        </a:buClr>
                        <a:buSzPts val="1300"/>
                        <a:buFont typeface="Calibri"/>
                        <a:buNone/>
                      </a:pPr>
                      <a:r>
                        <a:rPr lang="en-GB" sz="1200">
                          <a:latin typeface="Calibri"/>
                          <a:ea typeface="Calibri"/>
                          <a:cs typeface="Calibri"/>
                          <a:sym typeface="Calibri"/>
                        </a:rPr>
                        <a:t>072</a:t>
                      </a:r>
                    </a:p>
                  </a:txBody>
                  <a:tcPr marL="63271" marR="63271" marT="63271" marB="63271"/>
                </a:tc>
                <a:extLst>
                  <a:ext uri="{0D108BD9-81ED-4DB2-BD59-A6C34878D82A}">
                    <a16:rowId xmlns:a16="http://schemas.microsoft.com/office/drawing/2014/main" val="10001"/>
                  </a:ext>
                </a:extLst>
              </a:tr>
              <a:tr h="459169">
                <a:tc>
                  <a:txBody>
                    <a:bodyPr/>
                    <a:lstStyle/>
                    <a:p>
                      <a:pPr marL="0" marR="0" lvl="0" indent="0" algn="l" rtl="0">
                        <a:spcBef>
                          <a:spcPts val="0"/>
                        </a:spcBef>
                        <a:spcAft>
                          <a:spcPts val="0"/>
                        </a:spcAft>
                        <a:buClr>
                          <a:schemeClr val="dk1"/>
                        </a:buClr>
                        <a:buSzPts val="1300"/>
                        <a:buFont typeface="Calibri"/>
                        <a:buNone/>
                      </a:pPr>
                      <a:r>
                        <a:rPr lang="en-GB" sz="1200">
                          <a:latin typeface="Calibri"/>
                          <a:ea typeface="Calibri"/>
                          <a:cs typeface="Calibri"/>
                          <a:sym typeface="Calibri"/>
                        </a:rPr>
                        <a:t>Total number of Docks</a:t>
                      </a:r>
                    </a:p>
                  </a:txBody>
                  <a:tcPr marL="63271" marR="63271" marT="63271" marB="63271"/>
                </a:tc>
                <a:tc>
                  <a:txBody>
                    <a:bodyPr/>
                    <a:lstStyle/>
                    <a:p>
                      <a:pPr marL="0" marR="0" lvl="0" indent="0" algn="l" rtl="0">
                        <a:spcBef>
                          <a:spcPts val="0"/>
                        </a:spcBef>
                        <a:spcAft>
                          <a:spcPts val="0"/>
                        </a:spcAft>
                        <a:buClr>
                          <a:schemeClr val="dk1"/>
                        </a:buClr>
                        <a:buSzPts val="1300"/>
                        <a:buFont typeface="Calibri"/>
                        <a:buNone/>
                      </a:pPr>
                      <a:r>
                        <a:rPr lang="en-GB" sz="1200">
                          <a:latin typeface="Calibri"/>
                          <a:ea typeface="Calibri"/>
                          <a:cs typeface="Calibri"/>
                          <a:sym typeface="Calibri"/>
                        </a:rPr>
                        <a:t>Total number of docks available at the station</a:t>
                      </a:r>
                    </a:p>
                  </a:txBody>
                  <a:tcPr marL="63271" marR="63271" marT="63271" marB="63271"/>
                </a:tc>
                <a:tc>
                  <a:txBody>
                    <a:bodyPr/>
                    <a:lstStyle/>
                    <a:p>
                      <a:pPr marL="0" marR="0" lvl="0" indent="0" algn="l" rtl="0">
                        <a:spcBef>
                          <a:spcPts val="0"/>
                        </a:spcBef>
                        <a:spcAft>
                          <a:spcPts val="0"/>
                        </a:spcAft>
                        <a:buClr>
                          <a:schemeClr val="dk1"/>
                        </a:buClr>
                        <a:buSzPts val="1300"/>
                        <a:buFont typeface="Calibri"/>
                        <a:buNone/>
                      </a:pPr>
                      <a:r>
                        <a:rPr lang="en-GB" sz="1200">
                          <a:latin typeface="Calibri"/>
                          <a:ea typeface="Calibri"/>
                          <a:cs typeface="Calibri"/>
                          <a:sym typeface="Calibri"/>
                        </a:rPr>
                        <a:t>Type-1: Overwrites</a:t>
                      </a:r>
                    </a:p>
                  </a:txBody>
                  <a:tcPr marL="63271" marR="63271" marT="63271" marB="63271"/>
                </a:tc>
                <a:tc>
                  <a:txBody>
                    <a:bodyPr/>
                    <a:lstStyle/>
                    <a:p>
                      <a:pPr marL="0" marR="0" lvl="0" indent="0" algn="l" rtl="0">
                        <a:spcBef>
                          <a:spcPts val="0"/>
                        </a:spcBef>
                        <a:spcAft>
                          <a:spcPts val="0"/>
                        </a:spcAft>
                        <a:buClr>
                          <a:schemeClr val="dk1"/>
                        </a:buClr>
                        <a:buSzPts val="1300"/>
                        <a:buFont typeface="Calibri"/>
                        <a:buNone/>
                      </a:pPr>
                      <a:r>
                        <a:rPr lang="en-GB" sz="1200">
                          <a:latin typeface="Calibri"/>
                          <a:ea typeface="Calibri"/>
                          <a:cs typeface="Calibri"/>
                          <a:sym typeface="Calibri"/>
                        </a:rPr>
                        <a:t>3</a:t>
                      </a:r>
                      <a:endParaRPr lang="en-GB" sz="1100"/>
                    </a:p>
                  </a:txBody>
                  <a:tcPr marL="63271" marR="63271" marT="63271" marB="63271"/>
                </a:tc>
                <a:extLst>
                  <a:ext uri="{0D108BD9-81ED-4DB2-BD59-A6C34878D82A}">
                    <a16:rowId xmlns:a16="http://schemas.microsoft.com/office/drawing/2014/main" val="10002"/>
                  </a:ext>
                </a:extLst>
              </a:tr>
              <a:tr h="700957">
                <a:tc>
                  <a:txBody>
                    <a:bodyPr/>
                    <a:lstStyle/>
                    <a:p>
                      <a:pPr marL="0" marR="0" lvl="0" indent="0" algn="l" rtl="0">
                        <a:spcBef>
                          <a:spcPts val="0"/>
                        </a:spcBef>
                        <a:spcAft>
                          <a:spcPts val="0"/>
                        </a:spcAft>
                        <a:buClr>
                          <a:schemeClr val="dk1"/>
                        </a:buClr>
                        <a:buSzPts val="1300"/>
                        <a:buFont typeface="Calibri"/>
                        <a:buNone/>
                      </a:pPr>
                      <a:r>
                        <a:rPr lang="en-GB" sz="1200">
                          <a:latin typeface="Calibri"/>
                          <a:ea typeface="Calibri"/>
                          <a:cs typeface="Calibri"/>
                          <a:sym typeface="Calibri"/>
                        </a:rPr>
                        <a:t>Total Number of Empty Docks</a:t>
                      </a:r>
                    </a:p>
                  </a:txBody>
                  <a:tcPr marL="63271" marR="63271" marT="63271" marB="63271"/>
                </a:tc>
                <a:tc>
                  <a:txBody>
                    <a:bodyPr/>
                    <a:lstStyle/>
                    <a:p>
                      <a:pPr marL="0" marR="0" lvl="0" indent="0" algn="l" rtl="0">
                        <a:spcBef>
                          <a:spcPts val="0"/>
                        </a:spcBef>
                        <a:spcAft>
                          <a:spcPts val="0"/>
                        </a:spcAft>
                        <a:buClr>
                          <a:schemeClr val="dk1"/>
                        </a:buClr>
                        <a:buSzPts val="1300"/>
                        <a:buFont typeface="Calibri"/>
                        <a:buNone/>
                      </a:pPr>
                      <a:r>
                        <a:rPr lang="en-GB" sz="1200">
                          <a:latin typeface="Calibri"/>
                          <a:ea typeface="Calibri"/>
                          <a:cs typeface="Calibri"/>
                          <a:sym typeface="Calibri"/>
                        </a:rPr>
                        <a:t>Number of Empty docks available for bike docking at the station</a:t>
                      </a:r>
                      <a:endParaRPr lang="en-GB" sz="1100"/>
                    </a:p>
                  </a:txBody>
                  <a:tcPr marL="63271" marR="63271" marT="63271" marB="63271"/>
                </a:tc>
                <a:tc>
                  <a:txBody>
                    <a:bodyPr/>
                    <a:lstStyle/>
                    <a:p>
                      <a:pPr marL="0" marR="0" lvl="0" indent="0" algn="l" rtl="0">
                        <a:spcBef>
                          <a:spcPts val="0"/>
                        </a:spcBef>
                        <a:spcAft>
                          <a:spcPts val="0"/>
                        </a:spcAft>
                        <a:buClr>
                          <a:schemeClr val="dk1"/>
                        </a:buClr>
                        <a:buSzPts val="1300"/>
                        <a:buFont typeface="Calibri"/>
                        <a:buNone/>
                      </a:pPr>
                      <a:r>
                        <a:rPr lang="en-GB" sz="1200">
                          <a:latin typeface="Calibri"/>
                          <a:ea typeface="Calibri"/>
                          <a:cs typeface="Calibri"/>
                          <a:sym typeface="Calibri"/>
                        </a:rPr>
                        <a:t>Type-0: No Action</a:t>
                      </a:r>
                    </a:p>
                  </a:txBody>
                  <a:tcPr marL="63271" marR="63271" marT="63271" marB="63271"/>
                </a:tc>
                <a:tc>
                  <a:txBody>
                    <a:bodyPr/>
                    <a:lstStyle/>
                    <a:p>
                      <a:pPr marL="0" marR="0" lvl="0" indent="0" algn="l" rtl="0">
                        <a:spcBef>
                          <a:spcPts val="0"/>
                        </a:spcBef>
                        <a:spcAft>
                          <a:spcPts val="0"/>
                        </a:spcAft>
                        <a:buClr>
                          <a:schemeClr val="dk1"/>
                        </a:buClr>
                        <a:buSzPts val="1300"/>
                        <a:buFont typeface="Calibri"/>
                        <a:buNone/>
                      </a:pPr>
                      <a:r>
                        <a:rPr lang="en-GB" sz="1200">
                          <a:latin typeface="Calibri"/>
                          <a:ea typeface="Calibri"/>
                          <a:cs typeface="Calibri"/>
                          <a:sym typeface="Calibri"/>
                        </a:rPr>
                        <a:t>379</a:t>
                      </a:r>
                    </a:p>
                  </a:txBody>
                  <a:tcPr marL="63271" marR="63271" marT="63271" marB="63271"/>
                </a:tc>
                <a:extLst>
                  <a:ext uri="{0D108BD9-81ED-4DB2-BD59-A6C34878D82A}">
                    <a16:rowId xmlns:a16="http://schemas.microsoft.com/office/drawing/2014/main" val="10003"/>
                  </a:ext>
                </a:extLst>
              </a:tr>
              <a:tr h="459169">
                <a:tc>
                  <a:txBody>
                    <a:bodyPr/>
                    <a:lstStyle/>
                    <a:p>
                      <a:pPr marL="0" marR="0" lvl="0" indent="0" algn="l" rtl="0">
                        <a:spcBef>
                          <a:spcPts val="0"/>
                        </a:spcBef>
                        <a:spcAft>
                          <a:spcPts val="0"/>
                        </a:spcAft>
                        <a:buClr>
                          <a:schemeClr val="dk1"/>
                        </a:buClr>
                        <a:buSzPts val="1300"/>
                        <a:buFont typeface="Calibri"/>
                        <a:buNone/>
                      </a:pPr>
                      <a:r>
                        <a:rPr lang="en-GB" sz="1200">
                          <a:latin typeface="Calibri"/>
                          <a:ea typeface="Calibri"/>
                          <a:cs typeface="Calibri"/>
                          <a:sym typeface="Calibri"/>
                        </a:rPr>
                        <a:t>Total No. Bikes</a:t>
                      </a:r>
                    </a:p>
                  </a:txBody>
                  <a:tcPr marL="63271" marR="63271" marT="63271" marB="63271"/>
                </a:tc>
                <a:tc>
                  <a:txBody>
                    <a:bodyPr/>
                    <a:lstStyle/>
                    <a:p>
                      <a:pPr marL="0" marR="0" lvl="0" indent="0" algn="l" rtl="0">
                        <a:spcBef>
                          <a:spcPts val="0"/>
                        </a:spcBef>
                        <a:spcAft>
                          <a:spcPts val="0"/>
                        </a:spcAft>
                        <a:buClr>
                          <a:schemeClr val="dk1"/>
                        </a:buClr>
                        <a:buSzPts val="1300"/>
                        <a:buFont typeface="Calibri"/>
                        <a:buNone/>
                      </a:pPr>
                      <a:r>
                        <a:rPr lang="en-GB" sz="1200">
                          <a:latin typeface="Calibri"/>
                          <a:ea typeface="Calibri"/>
                          <a:cs typeface="Calibri"/>
                          <a:sym typeface="Calibri"/>
                        </a:rPr>
                        <a:t>Number of bikes currently docked at the station</a:t>
                      </a:r>
                      <a:endParaRPr lang="en-GB" sz="1100"/>
                    </a:p>
                  </a:txBody>
                  <a:tcPr marL="63271" marR="63271" marT="63271" marB="63271"/>
                </a:tc>
                <a:tc>
                  <a:txBody>
                    <a:bodyPr/>
                    <a:lstStyle/>
                    <a:p>
                      <a:pPr marL="0" marR="0" lvl="0" indent="0" algn="l" rtl="0">
                        <a:spcBef>
                          <a:spcPts val="0"/>
                        </a:spcBef>
                        <a:spcAft>
                          <a:spcPts val="0"/>
                        </a:spcAft>
                        <a:buClr>
                          <a:schemeClr val="dk1"/>
                        </a:buClr>
                        <a:buSzPts val="1300"/>
                        <a:buFont typeface="Calibri"/>
                        <a:buNone/>
                      </a:pPr>
                      <a:r>
                        <a:rPr lang="en-GB" sz="1200">
                          <a:latin typeface="Calibri"/>
                          <a:ea typeface="Calibri"/>
                          <a:cs typeface="Calibri"/>
                          <a:sym typeface="Calibri"/>
                        </a:rPr>
                        <a:t>Type-0: No Action</a:t>
                      </a:r>
                    </a:p>
                  </a:txBody>
                  <a:tcPr marL="63271" marR="63271" marT="63271" marB="63271"/>
                </a:tc>
                <a:tc>
                  <a:txBody>
                    <a:bodyPr/>
                    <a:lstStyle/>
                    <a:p>
                      <a:pPr marL="0" marR="0" lvl="0" indent="0" algn="l" rtl="0">
                        <a:spcBef>
                          <a:spcPts val="0"/>
                        </a:spcBef>
                        <a:spcAft>
                          <a:spcPts val="0"/>
                        </a:spcAft>
                        <a:buClr>
                          <a:schemeClr val="dk1"/>
                        </a:buClr>
                        <a:buSzPts val="1300"/>
                        <a:buFont typeface="Calibri"/>
                        <a:buNone/>
                      </a:pPr>
                      <a:r>
                        <a:rPr lang="en-GB" sz="1200">
                          <a:latin typeface="Calibri"/>
                          <a:ea typeface="Calibri"/>
                          <a:cs typeface="Calibri"/>
                          <a:sym typeface="Calibri"/>
                        </a:rPr>
                        <a:t>W 52 St &amp; 11 Ave</a:t>
                      </a:r>
                    </a:p>
                  </a:txBody>
                  <a:tcPr marL="63271" marR="63271" marT="63271" marB="63271"/>
                </a:tc>
                <a:extLst>
                  <a:ext uri="{0D108BD9-81ED-4DB2-BD59-A6C34878D82A}">
                    <a16:rowId xmlns:a16="http://schemas.microsoft.com/office/drawing/2014/main" val="10004"/>
                  </a:ext>
                </a:extLst>
              </a:tr>
              <a:tr h="459169">
                <a:tc>
                  <a:txBody>
                    <a:bodyPr/>
                    <a:lstStyle/>
                    <a:p>
                      <a:pPr marL="0" marR="0" lvl="0" indent="0" algn="l" rtl="0">
                        <a:spcBef>
                          <a:spcPts val="0"/>
                        </a:spcBef>
                        <a:spcAft>
                          <a:spcPts val="0"/>
                        </a:spcAft>
                        <a:buClr>
                          <a:schemeClr val="dk1"/>
                        </a:buClr>
                        <a:buSzPts val="1300"/>
                        <a:buFont typeface="Calibri"/>
                        <a:buNone/>
                      </a:pPr>
                      <a:r>
                        <a:rPr lang="en-GB" sz="1200">
                          <a:latin typeface="Calibri"/>
                          <a:ea typeface="Calibri"/>
                          <a:cs typeface="Calibri"/>
                          <a:sym typeface="Calibri"/>
                        </a:rPr>
                        <a:t>Station Name</a:t>
                      </a:r>
                    </a:p>
                  </a:txBody>
                  <a:tcPr marL="63271" marR="63271" marT="63271" marB="63271"/>
                </a:tc>
                <a:tc>
                  <a:txBody>
                    <a:bodyPr/>
                    <a:lstStyle/>
                    <a:p>
                      <a:pPr marL="0" marR="0" lvl="0" indent="0" algn="l" rtl="0">
                        <a:spcBef>
                          <a:spcPts val="0"/>
                        </a:spcBef>
                        <a:spcAft>
                          <a:spcPts val="0"/>
                        </a:spcAft>
                        <a:buClr>
                          <a:schemeClr val="dk1"/>
                        </a:buClr>
                        <a:buSzPts val="1300"/>
                        <a:buFont typeface="Calibri"/>
                        <a:buNone/>
                      </a:pPr>
                      <a:r>
                        <a:rPr lang="en-GB" sz="1200">
                          <a:latin typeface="Calibri"/>
                          <a:ea typeface="Calibri"/>
                          <a:cs typeface="Calibri"/>
                          <a:sym typeface="Calibri"/>
                        </a:rPr>
                        <a:t>Each station has specific name</a:t>
                      </a:r>
                    </a:p>
                  </a:txBody>
                  <a:tcPr marL="63271" marR="63271" marT="63271" marB="63271"/>
                </a:tc>
                <a:tc>
                  <a:txBody>
                    <a:bodyPr/>
                    <a:lstStyle/>
                    <a:p>
                      <a:pPr marL="0" marR="0" lvl="0" indent="0" algn="l" rtl="0">
                        <a:spcBef>
                          <a:spcPts val="0"/>
                        </a:spcBef>
                        <a:spcAft>
                          <a:spcPts val="0"/>
                        </a:spcAft>
                        <a:buClr>
                          <a:schemeClr val="dk1"/>
                        </a:buClr>
                        <a:buSzPts val="1300"/>
                        <a:buFont typeface="Calibri"/>
                        <a:buNone/>
                      </a:pPr>
                      <a:r>
                        <a:rPr lang="en-GB" sz="1200">
                          <a:latin typeface="Calibri"/>
                          <a:ea typeface="Calibri"/>
                          <a:cs typeface="Calibri"/>
                          <a:sym typeface="Calibri"/>
                        </a:rPr>
                        <a:t>Type-2: Add New Row</a:t>
                      </a:r>
                    </a:p>
                  </a:txBody>
                  <a:tcPr marL="63271" marR="63271" marT="63271" marB="63271"/>
                </a:tc>
                <a:tc>
                  <a:txBody>
                    <a:bodyPr/>
                    <a:lstStyle/>
                    <a:p>
                      <a:pPr marL="0" marR="0" lvl="0" indent="0" algn="l" rtl="0">
                        <a:spcBef>
                          <a:spcPts val="0"/>
                        </a:spcBef>
                        <a:spcAft>
                          <a:spcPts val="0"/>
                        </a:spcAft>
                        <a:buClr>
                          <a:schemeClr val="dk1"/>
                        </a:buClr>
                        <a:buSzPts val="1300"/>
                        <a:buFont typeface="Calibri"/>
                        <a:buNone/>
                      </a:pPr>
                      <a:r>
                        <a:rPr lang="en-GB" sz="1200">
                          <a:latin typeface="Calibri"/>
                          <a:ea typeface="Calibri"/>
                          <a:cs typeface="Calibri"/>
                          <a:sym typeface="Calibri"/>
                        </a:rPr>
                        <a:t>W 31 St &amp; 7 Ave</a:t>
                      </a:r>
                    </a:p>
                  </a:txBody>
                  <a:tcPr marL="63271" marR="63271" marT="63271" marB="63271"/>
                </a:tc>
                <a:extLst>
                  <a:ext uri="{0D108BD9-81ED-4DB2-BD59-A6C34878D82A}">
                    <a16:rowId xmlns:a16="http://schemas.microsoft.com/office/drawing/2014/main" val="10005"/>
                  </a:ext>
                </a:extLst>
              </a:tr>
              <a:tr h="459169">
                <a:tc>
                  <a:txBody>
                    <a:bodyPr/>
                    <a:lstStyle/>
                    <a:p>
                      <a:pPr marL="0" marR="0" lvl="0" indent="0" algn="l" rtl="0">
                        <a:spcBef>
                          <a:spcPts val="0"/>
                        </a:spcBef>
                        <a:spcAft>
                          <a:spcPts val="0"/>
                        </a:spcAft>
                        <a:buClr>
                          <a:schemeClr val="dk1"/>
                        </a:buClr>
                        <a:buSzPts val="1300"/>
                        <a:buFont typeface="Calibri"/>
                        <a:buNone/>
                      </a:pPr>
                      <a:r>
                        <a:rPr lang="en-GB" sz="1200">
                          <a:latin typeface="Calibri"/>
                          <a:ea typeface="Calibri"/>
                          <a:cs typeface="Calibri"/>
                          <a:sym typeface="Calibri"/>
                        </a:rPr>
                        <a:t>Station Latitude</a:t>
                      </a:r>
                    </a:p>
                  </a:txBody>
                  <a:tcPr marL="63271" marR="63271" marT="63271" marB="63271"/>
                </a:tc>
                <a:tc>
                  <a:txBody>
                    <a:bodyPr/>
                    <a:lstStyle/>
                    <a:p>
                      <a:pPr marL="0" marR="0" lvl="0" indent="0" algn="l" rtl="0">
                        <a:spcBef>
                          <a:spcPts val="0"/>
                        </a:spcBef>
                        <a:spcAft>
                          <a:spcPts val="0"/>
                        </a:spcAft>
                        <a:buClr>
                          <a:schemeClr val="dk1"/>
                        </a:buClr>
                        <a:buSzPts val="1300"/>
                        <a:buFont typeface="Calibri"/>
                        <a:buNone/>
                      </a:pPr>
                      <a:r>
                        <a:rPr lang="en-GB" sz="1200">
                          <a:latin typeface="Calibri"/>
                          <a:ea typeface="Calibri"/>
                          <a:cs typeface="Calibri"/>
                          <a:sym typeface="Calibri"/>
                        </a:rPr>
                        <a:t>Each Station has specific latitude</a:t>
                      </a:r>
                    </a:p>
                  </a:txBody>
                  <a:tcPr marL="63271" marR="63271" marT="63271" marB="63271"/>
                </a:tc>
                <a:tc>
                  <a:txBody>
                    <a:bodyPr/>
                    <a:lstStyle/>
                    <a:p>
                      <a:pPr marL="0" marR="0" lvl="0" indent="0" algn="l" rtl="0">
                        <a:spcBef>
                          <a:spcPts val="0"/>
                        </a:spcBef>
                        <a:spcAft>
                          <a:spcPts val="0"/>
                        </a:spcAft>
                        <a:buClr>
                          <a:schemeClr val="dk1"/>
                        </a:buClr>
                        <a:buSzPts val="1300"/>
                        <a:buFont typeface="Calibri"/>
                        <a:buNone/>
                      </a:pPr>
                      <a:r>
                        <a:rPr lang="en-GB" sz="1200">
                          <a:latin typeface="Calibri"/>
                          <a:ea typeface="Calibri"/>
                          <a:cs typeface="Calibri"/>
                          <a:sym typeface="Calibri"/>
                        </a:rPr>
                        <a:t>Type-0: No Action</a:t>
                      </a:r>
                    </a:p>
                  </a:txBody>
                  <a:tcPr marL="63271" marR="63271" marT="63271" marB="63271"/>
                </a:tc>
                <a:tc>
                  <a:txBody>
                    <a:bodyPr/>
                    <a:lstStyle/>
                    <a:p>
                      <a:pPr marL="0" marR="0" lvl="0" indent="0" algn="l" rtl="0">
                        <a:spcBef>
                          <a:spcPts val="0"/>
                        </a:spcBef>
                        <a:spcAft>
                          <a:spcPts val="0"/>
                        </a:spcAft>
                        <a:buClr>
                          <a:schemeClr val="dk1"/>
                        </a:buClr>
                        <a:buSzPts val="1300"/>
                        <a:buFont typeface="Calibri"/>
                        <a:buNone/>
                      </a:pPr>
                      <a:r>
                        <a:rPr lang="en-GB" sz="1200">
                          <a:latin typeface="Calibri"/>
                          <a:ea typeface="Calibri"/>
                          <a:cs typeface="Calibri"/>
                          <a:sym typeface="Calibri"/>
                        </a:rPr>
                        <a:t>40.76727216</a:t>
                      </a:r>
                    </a:p>
                  </a:txBody>
                  <a:tcPr marL="63271" marR="63271" marT="63271" marB="63271"/>
                </a:tc>
                <a:extLst>
                  <a:ext uri="{0D108BD9-81ED-4DB2-BD59-A6C34878D82A}">
                    <a16:rowId xmlns:a16="http://schemas.microsoft.com/office/drawing/2014/main" val="10006"/>
                  </a:ext>
                </a:extLst>
              </a:tr>
              <a:tr h="459169">
                <a:tc>
                  <a:txBody>
                    <a:bodyPr/>
                    <a:lstStyle/>
                    <a:p>
                      <a:pPr marL="0" marR="0" lvl="0" indent="0" algn="l" rtl="0">
                        <a:spcBef>
                          <a:spcPts val="0"/>
                        </a:spcBef>
                        <a:spcAft>
                          <a:spcPts val="0"/>
                        </a:spcAft>
                        <a:buClr>
                          <a:schemeClr val="dk1"/>
                        </a:buClr>
                        <a:buSzPts val="1300"/>
                        <a:buFont typeface="Calibri"/>
                        <a:buNone/>
                      </a:pPr>
                      <a:r>
                        <a:rPr lang="en-GB" sz="1200">
                          <a:latin typeface="Calibri"/>
                          <a:ea typeface="Calibri"/>
                          <a:cs typeface="Calibri"/>
                          <a:sym typeface="Calibri"/>
                        </a:rPr>
                        <a:t>Station Longitude</a:t>
                      </a:r>
                    </a:p>
                  </a:txBody>
                  <a:tcPr marL="63271" marR="63271" marT="63271" marB="63271"/>
                </a:tc>
                <a:tc>
                  <a:txBody>
                    <a:bodyPr/>
                    <a:lstStyle/>
                    <a:p>
                      <a:pPr marL="0" marR="0" lvl="0" indent="0" algn="l" rtl="0">
                        <a:spcBef>
                          <a:spcPts val="0"/>
                        </a:spcBef>
                        <a:spcAft>
                          <a:spcPts val="0"/>
                        </a:spcAft>
                        <a:buClr>
                          <a:schemeClr val="dk1"/>
                        </a:buClr>
                        <a:buSzPts val="1300"/>
                        <a:buFont typeface="Calibri"/>
                        <a:buNone/>
                      </a:pPr>
                      <a:r>
                        <a:rPr lang="en-GB" sz="1200">
                          <a:latin typeface="Calibri"/>
                          <a:ea typeface="Calibri"/>
                          <a:cs typeface="Calibri"/>
                          <a:sym typeface="Calibri"/>
                        </a:rPr>
                        <a:t>Each Station has specific longitude</a:t>
                      </a:r>
                    </a:p>
                  </a:txBody>
                  <a:tcPr marL="63271" marR="63271" marT="63271" marB="63271"/>
                </a:tc>
                <a:tc>
                  <a:txBody>
                    <a:bodyPr/>
                    <a:lstStyle/>
                    <a:p>
                      <a:pPr marL="0" marR="0" lvl="0" indent="0" algn="l" rtl="0">
                        <a:spcBef>
                          <a:spcPts val="0"/>
                        </a:spcBef>
                        <a:spcAft>
                          <a:spcPts val="0"/>
                        </a:spcAft>
                        <a:buClr>
                          <a:schemeClr val="dk1"/>
                        </a:buClr>
                        <a:buSzPts val="1300"/>
                        <a:buFont typeface="Calibri"/>
                        <a:buNone/>
                      </a:pPr>
                      <a:r>
                        <a:rPr lang="en-GB" sz="1200">
                          <a:latin typeface="Calibri"/>
                          <a:ea typeface="Calibri"/>
                          <a:cs typeface="Calibri"/>
                          <a:sym typeface="Calibri"/>
                        </a:rPr>
                        <a:t>Type-0: No Action</a:t>
                      </a:r>
                    </a:p>
                  </a:txBody>
                  <a:tcPr marL="63271" marR="63271" marT="63271" marB="63271"/>
                </a:tc>
                <a:tc>
                  <a:txBody>
                    <a:bodyPr/>
                    <a:lstStyle/>
                    <a:p>
                      <a:pPr marL="0" marR="0" lvl="0" indent="0" algn="l" rtl="0">
                        <a:spcBef>
                          <a:spcPts val="0"/>
                        </a:spcBef>
                        <a:spcAft>
                          <a:spcPts val="0"/>
                        </a:spcAft>
                        <a:buClr>
                          <a:schemeClr val="dk1"/>
                        </a:buClr>
                        <a:buSzPts val="1300"/>
                        <a:buFont typeface="Calibri"/>
                        <a:buNone/>
                      </a:pPr>
                      <a:r>
                        <a:rPr lang="en-GB" sz="1200" dirty="0">
                          <a:latin typeface="Calibri"/>
                          <a:ea typeface="Calibri"/>
                          <a:cs typeface="Calibri"/>
                          <a:sym typeface="Calibri"/>
                        </a:rPr>
                        <a:t>-73.99392888</a:t>
                      </a:r>
                    </a:p>
                  </a:txBody>
                  <a:tcPr marL="63271" marR="63271" marT="63271" marB="63271"/>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122240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E9C9C-068F-BA44-A564-0EE4BA7066C3}"/>
              </a:ext>
            </a:extLst>
          </p:cNvPr>
          <p:cNvSpPr>
            <a:spLocks noGrp="1"/>
          </p:cNvSpPr>
          <p:nvPr>
            <p:ph type="title"/>
          </p:nvPr>
        </p:nvSpPr>
        <p:spPr/>
        <p:txBody>
          <a:bodyPr>
            <a:normAutofit/>
          </a:bodyPr>
          <a:lstStyle/>
          <a:p>
            <a:r>
              <a:rPr lang="en-GB" sz="3200" dirty="0">
                <a:latin typeface="Calibri" panose="020F0502020204030204" pitchFamily="34" charset="0"/>
                <a:cs typeface="Calibri" panose="020F0502020204030204" pitchFamily="34" charset="0"/>
              </a:rPr>
              <a:t>OLAP CUBE</a:t>
            </a:r>
            <a:endParaRPr lang="en-US" sz="3200"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9965F737-619E-F242-90DC-01D27D6F87D8}"/>
              </a:ext>
            </a:extLst>
          </p:cNvPr>
          <p:cNvSpPr>
            <a:spLocks noGrp="1"/>
          </p:cNvSpPr>
          <p:nvPr>
            <p:ph idx="1"/>
          </p:nvPr>
        </p:nvSpPr>
        <p:spPr>
          <a:xfrm>
            <a:off x="581192" y="2180496"/>
            <a:ext cx="5326313" cy="4304525"/>
          </a:xfrm>
        </p:spPr>
        <p:txBody>
          <a:bodyPr/>
          <a:lstStyle/>
          <a:p>
            <a:r>
              <a:rPr lang="en-US" sz="1600" dirty="0"/>
              <a:t>It is a category of software that allows users to analyze information from multiple database systems at the same time. </a:t>
            </a:r>
          </a:p>
          <a:p>
            <a:r>
              <a:rPr lang="en-US" sz="1600" dirty="0"/>
              <a:t>OLAP databases are divided into one or more cubes. The cubes are designed in such a way that creating and viewing reports become easy. </a:t>
            </a:r>
          </a:p>
          <a:p>
            <a:r>
              <a:rPr lang="en-US" sz="1600" dirty="0"/>
              <a:t>It is a technology that enables analysts to extract and view business data from different points of view.</a:t>
            </a:r>
          </a:p>
          <a:p>
            <a:r>
              <a:rPr lang="en-US" sz="1600" dirty="0"/>
              <a:t>Analysts frequently need to group, aggregate and join data. With OLAP data can be pre-calculated and pre-aggregated, making analysis faster.</a:t>
            </a:r>
          </a:p>
          <a:p>
            <a:endParaRPr lang="en-US" dirty="0"/>
          </a:p>
        </p:txBody>
      </p:sp>
      <p:pic>
        <p:nvPicPr>
          <p:cNvPr id="4" name="Google Shape;290;p44">
            <a:extLst>
              <a:ext uri="{FF2B5EF4-FFF2-40B4-BE49-F238E27FC236}">
                <a16:creationId xmlns:a16="http://schemas.microsoft.com/office/drawing/2014/main" id="{66C96F61-5A47-F048-A9BF-383D066C55E2}"/>
              </a:ext>
            </a:extLst>
          </p:cNvPr>
          <p:cNvPicPr preferRelativeResize="0"/>
          <p:nvPr/>
        </p:nvPicPr>
        <p:blipFill rotWithShape="1">
          <a:blip r:embed="rId2">
            <a:alphaModFix/>
          </a:blip>
          <a:srcRect l="44480" t="36229" r="32383" b="18096"/>
          <a:stretch/>
        </p:blipFill>
        <p:spPr>
          <a:xfrm>
            <a:off x="5997373" y="1888958"/>
            <a:ext cx="5179964" cy="4664072"/>
          </a:xfrm>
          <a:prstGeom prst="rect">
            <a:avLst/>
          </a:prstGeom>
          <a:noFill/>
          <a:ln>
            <a:noFill/>
          </a:ln>
        </p:spPr>
      </p:pic>
    </p:spTree>
    <p:extLst>
      <p:ext uri="{BB962C8B-B14F-4D97-AF65-F5344CB8AC3E}">
        <p14:creationId xmlns:p14="http://schemas.microsoft.com/office/powerpoint/2010/main" val="1453347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2AD28-6FDF-DE44-BE39-65C769B4D8ED}"/>
              </a:ext>
            </a:extLst>
          </p:cNvPr>
          <p:cNvSpPr>
            <a:spLocks noGrp="1"/>
          </p:cNvSpPr>
          <p:nvPr>
            <p:ph type="title"/>
          </p:nvPr>
        </p:nvSpPr>
        <p:spPr/>
        <p:txBody>
          <a:bodyPr/>
          <a:lstStyle/>
          <a:p>
            <a:r>
              <a:rPr lang="en-US" dirty="0"/>
              <a:t>Agenda</a:t>
            </a:r>
          </a:p>
        </p:txBody>
      </p:sp>
      <p:graphicFrame>
        <p:nvGraphicFramePr>
          <p:cNvPr id="4" name="Table 3">
            <a:extLst>
              <a:ext uri="{FF2B5EF4-FFF2-40B4-BE49-F238E27FC236}">
                <a16:creationId xmlns:a16="http://schemas.microsoft.com/office/drawing/2014/main" id="{458D12DF-ABE4-0340-BCB9-FC9EC6E6C4A6}"/>
              </a:ext>
            </a:extLst>
          </p:cNvPr>
          <p:cNvGraphicFramePr>
            <a:graphicFrameLocks noGrp="1"/>
          </p:cNvGraphicFramePr>
          <p:nvPr>
            <p:extLst>
              <p:ext uri="{D42A27DB-BD31-4B8C-83A1-F6EECF244321}">
                <p14:modId xmlns:p14="http://schemas.microsoft.com/office/powerpoint/2010/main" val="888894674"/>
              </p:ext>
            </p:extLst>
          </p:nvPr>
        </p:nvGraphicFramePr>
        <p:xfrm>
          <a:off x="420410" y="2012438"/>
          <a:ext cx="4283937" cy="4572000"/>
        </p:xfrm>
        <a:graphic>
          <a:graphicData uri="http://schemas.openxmlformats.org/drawingml/2006/table">
            <a:tbl>
              <a:tblPr firstRow="1" bandRow="1">
                <a:tableStyleId>{2D5ABB26-0587-4C30-8999-92F81FD0307C}</a:tableStyleId>
              </a:tblPr>
              <a:tblGrid>
                <a:gridCol w="4283937">
                  <a:extLst>
                    <a:ext uri="{9D8B030D-6E8A-4147-A177-3AD203B41FA5}">
                      <a16:colId xmlns:a16="http://schemas.microsoft.com/office/drawing/2014/main" val="3054653608"/>
                    </a:ext>
                  </a:extLst>
                </a:gridCol>
              </a:tblGrid>
              <a:tr h="272452">
                <a:tc>
                  <a:txBody>
                    <a:bodyPr/>
                    <a:lstStyle/>
                    <a:p>
                      <a:pPr marL="285750" indent="-285750">
                        <a:buFont typeface="Arial" panose="020B0604020202020204" pitchFamily="34" charset="0"/>
                        <a:buChar char="•"/>
                      </a:pPr>
                      <a:r>
                        <a:rPr lang="en-US" sz="1400" b="0" kern="1200" dirty="0">
                          <a:solidFill>
                            <a:schemeClr val="dk1"/>
                          </a:solidFill>
                        </a:rPr>
                        <a:t>Company Profile</a:t>
                      </a:r>
                      <a:endParaRPr lang="en-US" sz="1400" b="0" kern="1200" dirty="0">
                        <a:solidFill>
                          <a:schemeClr val="dk1"/>
                        </a:solidFill>
                        <a:latin typeface="+mn-lt"/>
                        <a:ea typeface="+mn-ea"/>
                        <a:cs typeface="+mn-cs"/>
                      </a:endParaRPr>
                    </a:p>
                  </a:txBody>
                  <a:tcPr/>
                </a:tc>
                <a:extLst>
                  <a:ext uri="{0D108BD9-81ED-4DB2-BD59-A6C34878D82A}">
                    <a16:rowId xmlns:a16="http://schemas.microsoft.com/office/drawing/2014/main" val="3126893615"/>
                  </a:ext>
                </a:extLst>
              </a:tr>
              <a:tr h="272452">
                <a:tc>
                  <a:txBody>
                    <a:bodyPr/>
                    <a:lstStyle/>
                    <a:p>
                      <a:pPr marL="285750" indent="-285750">
                        <a:buFont typeface="Arial" panose="020B0604020202020204" pitchFamily="34" charset="0"/>
                        <a:buChar char="•"/>
                      </a:pPr>
                      <a:r>
                        <a:rPr lang="en-US" sz="1400" dirty="0"/>
                        <a:t>Why DW and BI</a:t>
                      </a:r>
                    </a:p>
                  </a:txBody>
                  <a:tcPr/>
                </a:tc>
                <a:extLst>
                  <a:ext uri="{0D108BD9-81ED-4DB2-BD59-A6C34878D82A}">
                    <a16:rowId xmlns:a16="http://schemas.microsoft.com/office/drawing/2014/main" val="3858074078"/>
                  </a:ext>
                </a:extLst>
              </a:tr>
              <a:tr h="272452">
                <a:tc>
                  <a:txBody>
                    <a:bodyPr/>
                    <a:lstStyle/>
                    <a:p>
                      <a:pPr marL="285750" indent="-285750">
                        <a:buFont typeface="Arial" panose="020B0604020202020204" pitchFamily="34" charset="0"/>
                        <a:buChar char="•"/>
                      </a:pPr>
                      <a:r>
                        <a:rPr lang="en-US" sz="1400" dirty="0"/>
                        <a:t>BUS Matrix</a:t>
                      </a:r>
                    </a:p>
                  </a:txBody>
                  <a:tcPr/>
                </a:tc>
                <a:extLst>
                  <a:ext uri="{0D108BD9-81ED-4DB2-BD59-A6C34878D82A}">
                    <a16:rowId xmlns:a16="http://schemas.microsoft.com/office/drawing/2014/main" val="2477040724"/>
                  </a:ext>
                </a:extLst>
              </a:tr>
              <a:tr h="272452">
                <a:tc>
                  <a:txBody>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dirty="0"/>
                        <a:t>Opportunity Matrix</a:t>
                      </a:r>
                    </a:p>
                  </a:txBody>
                  <a:tcPr/>
                </a:tc>
                <a:extLst>
                  <a:ext uri="{0D108BD9-81ED-4DB2-BD59-A6C34878D82A}">
                    <a16:rowId xmlns:a16="http://schemas.microsoft.com/office/drawing/2014/main" val="2944712695"/>
                  </a:ext>
                </a:extLst>
              </a:tr>
              <a:tr h="272452">
                <a:tc>
                  <a:txBody>
                    <a:bodyPr/>
                    <a:lstStyle/>
                    <a:p>
                      <a:pPr marL="285750" indent="-285750">
                        <a:buFont typeface="Arial" panose="020B0604020202020204" pitchFamily="34" charset="0"/>
                        <a:buChar char="•"/>
                      </a:pPr>
                      <a:r>
                        <a:rPr lang="en-US" sz="1400" dirty="0"/>
                        <a:t>Sample Data</a:t>
                      </a:r>
                    </a:p>
                  </a:txBody>
                  <a:tcPr/>
                </a:tc>
                <a:extLst>
                  <a:ext uri="{0D108BD9-81ED-4DB2-BD59-A6C34878D82A}">
                    <a16:rowId xmlns:a16="http://schemas.microsoft.com/office/drawing/2014/main" val="217812156"/>
                  </a:ext>
                </a:extLst>
              </a:tr>
              <a:tr h="272452">
                <a:tc>
                  <a:txBody>
                    <a:bodyPr/>
                    <a:lstStyle/>
                    <a:p>
                      <a:pPr marL="285750" indent="-285750">
                        <a:buFont typeface="Arial" panose="020B0604020202020204" pitchFamily="34" charset="0"/>
                        <a:buChar char="•"/>
                      </a:pPr>
                      <a:r>
                        <a:rPr lang="en-US" sz="1400" dirty="0"/>
                        <a:t>Logical Fact Table</a:t>
                      </a:r>
                    </a:p>
                  </a:txBody>
                  <a:tcPr/>
                </a:tc>
                <a:extLst>
                  <a:ext uri="{0D108BD9-81ED-4DB2-BD59-A6C34878D82A}">
                    <a16:rowId xmlns:a16="http://schemas.microsoft.com/office/drawing/2014/main" val="978971613"/>
                  </a:ext>
                </a:extLst>
              </a:tr>
              <a:tr h="272452">
                <a:tc>
                  <a:txBody>
                    <a:bodyPr/>
                    <a:lstStyle/>
                    <a:p>
                      <a:pPr marL="285750" indent="-285750">
                        <a:buFont typeface="Arial" panose="020B0604020202020204" pitchFamily="34" charset="0"/>
                        <a:buChar char="•"/>
                      </a:pPr>
                      <a:r>
                        <a:rPr lang="en-US" sz="1400" dirty="0"/>
                        <a:t>Steps to create Dimensional Modelling</a:t>
                      </a:r>
                    </a:p>
                  </a:txBody>
                  <a:tcPr/>
                </a:tc>
                <a:extLst>
                  <a:ext uri="{0D108BD9-81ED-4DB2-BD59-A6C34878D82A}">
                    <a16:rowId xmlns:a16="http://schemas.microsoft.com/office/drawing/2014/main" val="1462324029"/>
                  </a:ext>
                </a:extLst>
              </a:tr>
              <a:tr h="272452">
                <a:tc>
                  <a:txBody>
                    <a:bodyPr/>
                    <a:lstStyle/>
                    <a:p>
                      <a:pPr marL="285750" indent="-285750">
                        <a:buFont typeface="Arial" panose="020B0604020202020204" pitchFamily="34" charset="0"/>
                        <a:buChar char="•"/>
                      </a:pPr>
                      <a:r>
                        <a:rPr lang="en-US" sz="1400" dirty="0"/>
                        <a:t>Fact Table</a:t>
                      </a:r>
                    </a:p>
                  </a:txBody>
                  <a:tcPr/>
                </a:tc>
                <a:extLst>
                  <a:ext uri="{0D108BD9-81ED-4DB2-BD59-A6C34878D82A}">
                    <a16:rowId xmlns:a16="http://schemas.microsoft.com/office/drawing/2014/main" val="2478756616"/>
                  </a:ext>
                </a:extLst>
              </a:tr>
              <a:tr h="272452">
                <a:tc>
                  <a:txBody>
                    <a:bodyPr/>
                    <a:lstStyle/>
                    <a:p>
                      <a:pPr marL="285750" indent="-285750">
                        <a:buFont typeface="Arial" panose="020B0604020202020204" pitchFamily="34" charset="0"/>
                        <a:buChar char="•"/>
                      </a:pPr>
                      <a:r>
                        <a:rPr lang="en-US" sz="1400" dirty="0"/>
                        <a:t>Dimension Table</a:t>
                      </a:r>
                    </a:p>
                  </a:txBody>
                  <a:tcPr/>
                </a:tc>
                <a:extLst>
                  <a:ext uri="{0D108BD9-81ED-4DB2-BD59-A6C34878D82A}">
                    <a16:rowId xmlns:a16="http://schemas.microsoft.com/office/drawing/2014/main" val="3609697946"/>
                  </a:ext>
                </a:extLst>
              </a:tr>
              <a:tr h="272452">
                <a:tc>
                  <a:txBody>
                    <a:bodyPr/>
                    <a:lstStyle/>
                    <a:p>
                      <a:pPr marL="285750" indent="-285750">
                        <a:buFont typeface="Arial" panose="020B0604020202020204" pitchFamily="34" charset="0"/>
                        <a:buChar char="•"/>
                      </a:pPr>
                      <a:r>
                        <a:rPr lang="en-US" sz="1400" dirty="0"/>
                        <a:t>High Level Data Model</a:t>
                      </a:r>
                    </a:p>
                  </a:txBody>
                  <a:tcPr/>
                </a:tc>
                <a:extLst>
                  <a:ext uri="{0D108BD9-81ED-4DB2-BD59-A6C34878D82A}">
                    <a16:rowId xmlns:a16="http://schemas.microsoft.com/office/drawing/2014/main" val="3801368930"/>
                  </a:ext>
                </a:extLst>
              </a:tr>
              <a:tr h="272452">
                <a:tc>
                  <a:txBody>
                    <a:bodyPr/>
                    <a:lstStyle/>
                    <a:p>
                      <a:pPr marL="285750" indent="-285750">
                        <a:buFont typeface="Arial" panose="020B0604020202020204" pitchFamily="34" charset="0"/>
                        <a:buChar char="•"/>
                      </a:pPr>
                      <a:r>
                        <a:rPr lang="en-US" sz="1400" dirty="0"/>
                        <a:t>Slowly Changing Dimension</a:t>
                      </a:r>
                    </a:p>
                  </a:txBody>
                  <a:tcPr/>
                </a:tc>
                <a:extLst>
                  <a:ext uri="{0D108BD9-81ED-4DB2-BD59-A6C34878D82A}">
                    <a16:rowId xmlns:a16="http://schemas.microsoft.com/office/drawing/2014/main" val="2262471"/>
                  </a:ext>
                </a:extLst>
              </a:tr>
              <a:tr h="272452">
                <a:tc>
                  <a:txBody>
                    <a:bodyPr/>
                    <a:lstStyle/>
                    <a:p>
                      <a:pPr marL="285750" indent="-285750">
                        <a:buFont typeface="Arial" panose="020B0604020202020204" pitchFamily="34" charset="0"/>
                        <a:buChar char="•"/>
                      </a:pPr>
                      <a:r>
                        <a:rPr lang="en-US" sz="1400" dirty="0"/>
                        <a:t>OLAP Cube</a:t>
                      </a:r>
                    </a:p>
                  </a:txBody>
                  <a:tcPr/>
                </a:tc>
                <a:extLst>
                  <a:ext uri="{0D108BD9-81ED-4DB2-BD59-A6C34878D82A}">
                    <a16:rowId xmlns:a16="http://schemas.microsoft.com/office/drawing/2014/main" val="1189557157"/>
                  </a:ext>
                </a:extLst>
              </a:tr>
              <a:tr h="272452">
                <a:tc>
                  <a:txBody>
                    <a:bodyPr/>
                    <a:lstStyle/>
                    <a:p>
                      <a:pPr marL="285750" indent="-285750">
                        <a:buFont typeface="Arial" panose="020B0604020202020204" pitchFamily="34" charset="0"/>
                        <a:buChar char="•"/>
                      </a:pPr>
                      <a:r>
                        <a:rPr lang="en-US" sz="1400" dirty="0"/>
                        <a:t>Tableau Visualization</a:t>
                      </a:r>
                    </a:p>
                  </a:txBody>
                  <a:tcPr/>
                </a:tc>
                <a:extLst>
                  <a:ext uri="{0D108BD9-81ED-4DB2-BD59-A6C34878D82A}">
                    <a16:rowId xmlns:a16="http://schemas.microsoft.com/office/drawing/2014/main" val="3425411551"/>
                  </a:ext>
                </a:extLst>
              </a:tr>
              <a:tr h="272452">
                <a:tc>
                  <a:txBody>
                    <a:bodyPr/>
                    <a:lstStyle/>
                    <a:p>
                      <a:pPr marL="285750" indent="-285750">
                        <a:buFont typeface="Arial" panose="020B0604020202020204" pitchFamily="34" charset="0"/>
                        <a:buChar char="•"/>
                      </a:pPr>
                      <a:r>
                        <a:rPr lang="en-US" sz="1400" dirty="0"/>
                        <a:t>Dashboard Insights</a:t>
                      </a:r>
                    </a:p>
                  </a:txBody>
                  <a:tcPr/>
                </a:tc>
                <a:extLst>
                  <a:ext uri="{0D108BD9-81ED-4DB2-BD59-A6C34878D82A}">
                    <a16:rowId xmlns:a16="http://schemas.microsoft.com/office/drawing/2014/main" val="1051319458"/>
                  </a:ext>
                </a:extLst>
              </a:tr>
              <a:tr h="272452">
                <a:tc>
                  <a:txBody>
                    <a:bodyPr/>
                    <a:lstStyle/>
                    <a:p>
                      <a:pPr marL="285750" indent="-285750">
                        <a:buFont typeface="Arial" panose="020B0604020202020204" pitchFamily="34" charset="0"/>
                        <a:buChar char="•"/>
                      </a:pPr>
                      <a:r>
                        <a:rPr lang="en-US" sz="1400" dirty="0"/>
                        <a:t>Conclusion</a:t>
                      </a:r>
                    </a:p>
                  </a:txBody>
                  <a:tcPr/>
                </a:tc>
                <a:extLst>
                  <a:ext uri="{0D108BD9-81ED-4DB2-BD59-A6C34878D82A}">
                    <a16:rowId xmlns:a16="http://schemas.microsoft.com/office/drawing/2014/main" val="1308514861"/>
                  </a:ext>
                </a:extLst>
              </a:tr>
            </a:tbl>
          </a:graphicData>
        </a:graphic>
      </p:graphicFrame>
      <p:pic>
        <p:nvPicPr>
          <p:cNvPr id="5" name="Picture 4" descr="Graphical user interface, text, application, chat or text message&#10;&#10;Description automatically generated">
            <a:extLst>
              <a:ext uri="{FF2B5EF4-FFF2-40B4-BE49-F238E27FC236}">
                <a16:creationId xmlns:a16="http://schemas.microsoft.com/office/drawing/2014/main" id="{995F7BD2-760F-2D47-85A5-0BB5B9FE2B7E}"/>
              </a:ext>
            </a:extLst>
          </p:cNvPr>
          <p:cNvPicPr>
            <a:picLocks noChangeAspect="1"/>
          </p:cNvPicPr>
          <p:nvPr/>
        </p:nvPicPr>
        <p:blipFill>
          <a:blip r:embed="rId2"/>
          <a:stretch>
            <a:fillRect/>
          </a:stretch>
        </p:blipFill>
        <p:spPr>
          <a:xfrm>
            <a:off x="7266044" y="2531081"/>
            <a:ext cx="4925956" cy="3336430"/>
          </a:xfrm>
          <a:prstGeom prst="rect">
            <a:avLst/>
          </a:prstGeom>
        </p:spPr>
      </p:pic>
    </p:spTree>
    <p:extLst>
      <p:ext uri="{BB962C8B-B14F-4D97-AF65-F5344CB8AC3E}">
        <p14:creationId xmlns:p14="http://schemas.microsoft.com/office/powerpoint/2010/main" val="32683978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8E96387-12F1-45E4-9322-ABBF2EE040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A9F421DD-DE4E-4547-A904-3F80E25E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09985DEC-1215-4209-9708-B45CC9774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90EB7086-616E-4D44-94BE-D0F763561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7" name="Rectangle 16">
            <a:extLst>
              <a:ext uri="{FF2B5EF4-FFF2-40B4-BE49-F238E27FC236}">
                <a16:creationId xmlns:a16="http://schemas.microsoft.com/office/drawing/2014/main" id="{F115DB35-53D7-4EDC-A965-A43492961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38175"/>
            <a:ext cx="12191999" cy="6219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oogle Shape;297;p45" descr="Graphical user interface, chart&#10;&#10;Description automatically generated">
            <a:extLst>
              <a:ext uri="{FF2B5EF4-FFF2-40B4-BE49-F238E27FC236}">
                <a16:creationId xmlns:a16="http://schemas.microsoft.com/office/drawing/2014/main" id="{19AB3DC8-7C70-B14B-9CA1-9974B1A0BDB5}"/>
              </a:ext>
            </a:extLst>
          </p:cNvPr>
          <p:cNvPicPr preferRelativeResize="0"/>
          <p:nvPr/>
        </p:nvPicPr>
        <p:blipFill rotWithShape="1">
          <a:blip r:embed="rId2"/>
          <a:srcRect l="34295" t="36430" r="19303" b="15279"/>
          <a:stretch/>
        </p:blipFill>
        <p:spPr>
          <a:xfrm>
            <a:off x="97858" y="1419225"/>
            <a:ext cx="7846431" cy="4852317"/>
          </a:xfrm>
          <a:prstGeom prst="rect">
            <a:avLst/>
          </a:prstGeom>
          <a:noFill/>
        </p:spPr>
      </p:pic>
      <p:sp>
        <p:nvSpPr>
          <p:cNvPr id="19" name="Rectangle 18">
            <a:extLst>
              <a:ext uri="{FF2B5EF4-FFF2-40B4-BE49-F238E27FC236}">
                <a16:creationId xmlns:a16="http://schemas.microsoft.com/office/drawing/2014/main" id="{4B610F9C-62FE-46FC-8607-C35030B63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66924F93-585E-1C4A-A580-D8CD6974570E}"/>
              </a:ext>
            </a:extLst>
          </p:cNvPr>
          <p:cNvSpPr>
            <a:spLocks noGrp="1"/>
          </p:cNvSpPr>
          <p:nvPr>
            <p:ph type="title"/>
          </p:nvPr>
        </p:nvSpPr>
        <p:spPr>
          <a:xfrm>
            <a:off x="8296275" y="1419225"/>
            <a:ext cx="3081576" cy="2085869"/>
          </a:xfrm>
        </p:spPr>
        <p:txBody>
          <a:bodyPr vert="horz" lIns="91440" tIns="45720" rIns="91440" bIns="45720" rtlCol="0" anchor="b">
            <a:normAutofit/>
          </a:bodyPr>
          <a:lstStyle/>
          <a:p>
            <a:r>
              <a:rPr lang="en-US" sz="3600">
                <a:solidFill>
                  <a:srgbClr val="FFFFFF"/>
                </a:solidFill>
              </a:rPr>
              <a:t>Drill down</a:t>
            </a:r>
          </a:p>
        </p:txBody>
      </p:sp>
    </p:spTree>
    <p:extLst>
      <p:ext uri="{BB962C8B-B14F-4D97-AF65-F5344CB8AC3E}">
        <p14:creationId xmlns:p14="http://schemas.microsoft.com/office/powerpoint/2010/main" val="381637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5F419-3DC8-0543-96FB-3BC078AC5858}"/>
              </a:ext>
            </a:extLst>
          </p:cNvPr>
          <p:cNvSpPr>
            <a:spLocks noGrp="1"/>
          </p:cNvSpPr>
          <p:nvPr>
            <p:ph type="title"/>
          </p:nvPr>
        </p:nvSpPr>
        <p:spPr/>
        <p:txBody>
          <a:bodyPr>
            <a:normAutofit/>
          </a:bodyPr>
          <a:lstStyle/>
          <a:p>
            <a:r>
              <a:rPr lang="en-GB" sz="3200" dirty="0">
                <a:latin typeface="Calibri" panose="020F0502020204030204" pitchFamily="34" charset="0"/>
                <a:cs typeface="Calibri" panose="020F0502020204030204" pitchFamily="34" charset="0"/>
              </a:rPr>
              <a:t>Slicing and Dicing</a:t>
            </a:r>
            <a:endParaRPr lang="en-US" sz="3200" dirty="0">
              <a:latin typeface="Calibri" panose="020F0502020204030204" pitchFamily="34" charset="0"/>
              <a:cs typeface="Calibri" panose="020F0502020204030204" pitchFamily="34" charset="0"/>
            </a:endParaRPr>
          </a:p>
        </p:txBody>
      </p:sp>
      <p:pic>
        <p:nvPicPr>
          <p:cNvPr id="4" name="Google Shape;304;p46">
            <a:extLst>
              <a:ext uri="{FF2B5EF4-FFF2-40B4-BE49-F238E27FC236}">
                <a16:creationId xmlns:a16="http://schemas.microsoft.com/office/drawing/2014/main" id="{2E038FEC-F5DF-D347-8796-E69A7342BE6F}"/>
              </a:ext>
            </a:extLst>
          </p:cNvPr>
          <p:cNvPicPr preferRelativeResize="0"/>
          <p:nvPr/>
        </p:nvPicPr>
        <p:blipFill rotWithShape="1">
          <a:blip r:embed="rId2">
            <a:alphaModFix/>
          </a:blip>
          <a:srcRect l="33672" t="43152" r="19376" b="20799"/>
          <a:stretch/>
        </p:blipFill>
        <p:spPr>
          <a:xfrm>
            <a:off x="234868" y="2502568"/>
            <a:ext cx="10244638" cy="4259732"/>
          </a:xfrm>
          <a:prstGeom prst="rect">
            <a:avLst/>
          </a:prstGeom>
          <a:noFill/>
          <a:ln>
            <a:noFill/>
          </a:ln>
        </p:spPr>
      </p:pic>
    </p:spTree>
    <p:extLst>
      <p:ext uri="{BB962C8B-B14F-4D97-AF65-F5344CB8AC3E}">
        <p14:creationId xmlns:p14="http://schemas.microsoft.com/office/powerpoint/2010/main" val="14104565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CA1E9-8C25-3B47-9B0E-BF008B3E87C3}"/>
              </a:ext>
            </a:extLst>
          </p:cNvPr>
          <p:cNvSpPr>
            <a:spLocks noGrp="1"/>
          </p:cNvSpPr>
          <p:nvPr>
            <p:ph type="title"/>
          </p:nvPr>
        </p:nvSpPr>
        <p:spPr/>
        <p:txBody>
          <a:bodyPr>
            <a:normAutofit/>
          </a:bodyPr>
          <a:lstStyle/>
          <a:p>
            <a:r>
              <a:rPr lang="en-GB" sz="3200" u="sng" dirty="0">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Citibike BI Dashboard</a:t>
            </a:r>
            <a:r>
              <a:rPr lang="en-GB" sz="3200" dirty="0">
                <a:latin typeface="Calibri" panose="020F0502020204030204" pitchFamily="34" charset="0"/>
                <a:cs typeface="Calibri" panose="020F0502020204030204" pitchFamily="34" charset="0"/>
              </a:rPr>
              <a:t>-</a:t>
            </a:r>
            <a:r>
              <a:rPr lang="en-GB" sz="1800" i="1" dirty="0">
                <a:latin typeface="Calibri" panose="020F0502020204030204" pitchFamily="34" charset="0"/>
                <a:cs typeface="Calibri" panose="020F0502020204030204" pitchFamily="34" charset="0"/>
              </a:rPr>
              <a:t>Click to view</a:t>
            </a:r>
            <a:endParaRPr lang="en-US" sz="1800" dirty="0">
              <a:latin typeface="Calibri" panose="020F0502020204030204" pitchFamily="34" charset="0"/>
              <a:cs typeface="Calibri" panose="020F0502020204030204" pitchFamily="34" charset="0"/>
            </a:endParaRPr>
          </a:p>
        </p:txBody>
      </p:sp>
      <p:pic>
        <p:nvPicPr>
          <p:cNvPr id="4" name="Google Shape;311;p47">
            <a:extLst>
              <a:ext uri="{FF2B5EF4-FFF2-40B4-BE49-F238E27FC236}">
                <a16:creationId xmlns:a16="http://schemas.microsoft.com/office/drawing/2014/main" id="{F749B1D8-1102-9940-8B67-B96937E7CA0A}"/>
              </a:ext>
            </a:extLst>
          </p:cNvPr>
          <p:cNvPicPr preferRelativeResize="0"/>
          <p:nvPr/>
        </p:nvPicPr>
        <p:blipFill rotWithShape="1">
          <a:blip r:embed="rId3">
            <a:alphaModFix/>
          </a:blip>
          <a:srcRect l="497" t="20727" r="2751" b="6491"/>
          <a:stretch/>
        </p:blipFill>
        <p:spPr>
          <a:xfrm>
            <a:off x="478171" y="1882843"/>
            <a:ext cx="11288713" cy="4602177"/>
          </a:xfrm>
          <a:prstGeom prst="rect">
            <a:avLst/>
          </a:prstGeom>
          <a:noFill/>
          <a:ln>
            <a:noFill/>
          </a:ln>
        </p:spPr>
      </p:pic>
    </p:spTree>
    <p:extLst>
      <p:ext uri="{BB962C8B-B14F-4D97-AF65-F5344CB8AC3E}">
        <p14:creationId xmlns:p14="http://schemas.microsoft.com/office/powerpoint/2010/main" val="33928630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CA1E9-8C25-3B47-9B0E-BF008B3E87C3}"/>
              </a:ext>
            </a:extLst>
          </p:cNvPr>
          <p:cNvSpPr>
            <a:spLocks noGrp="1"/>
          </p:cNvSpPr>
          <p:nvPr>
            <p:ph type="title"/>
          </p:nvPr>
        </p:nvSpPr>
        <p:spPr/>
        <p:txBody>
          <a:bodyPr>
            <a:normAutofit/>
          </a:bodyPr>
          <a:lstStyle/>
          <a:p>
            <a:r>
              <a:rPr lang="en-GB" sz="3200" dirty="0">
                <a:latin typeface="Calibri" panose="020F0502020204030204" pitchFamily="34" charset="0"/>
                <a:cs typeface="Calibri" panose="020F0502020204030204" pitchFamily="34" charset="0"/>
              </a:rPr>
              <a:t>Age and Gender Distribution for Marketing</a:t>
            </a:r>
            <a:endParaRPr lang="en-US" sz="1800" dirty="0">
              <a:latin typeface="Calibri" panose="020F0502020204030204" pitchFamily="34" charset="0"/>
              <a:cs typeface="Calibri" panose="020F0502020204030204" pitchFamily="34" charset="0"/>
            </a:endParaRPr>
          </a:p>
        </p:txBody>
      </p:sp>
      <p:pic>
        <p:nvPicPr>
          <p:cNvPr id="6" name="Google Shape;320;p48">
            <a:extLst>
              <a:ext uri="{FF2B5EF4-FFF2-40B4-BE49-F238E27FC236}">
                <a16:creationId xmlns:a16="http://schemas.microsoft.com/office/drawing/2014/main" id="{D394CCB6-A68B-F840-8C69-A3F639B03F54}"/>
              </a:ext>
            </a:extLst>
          </p:cNvPr>
          <p:cNvPicPr preferRelativeResize="0"/>
          <p:nvPr/>
        </p:nvPicPr>
        <p:blipFill rotWithShape="1">
          <a:blip r:embed="rId2">
            <a:alphaModFix/>
          </a:blip>
          <a:srcRect l="29222" t="11065" r="4119" b="15797"/>
          <a:stretch/>
        </p:blipFill>
        <p:spPr>
          <a:xfrm>
            <a:off x="426174" y="1840832"/>
            <a:ext cx="7562794" cy="4824663"/>
          </a:xfrm>
          <a:prstGeom prst="rect">
            <a:avLst/>
          </a:prstGeom>
          <a:noFill/>
          <a:ln>
            <a:noFill/>
          </a:ln>
        </p:spPr>
      </p:pic>
      <p:sp>
        <p:nvSpPr>
          <p:cNvPr id="7" name="Google Shape;319;p48">
            <a:extLst>
              <a:ext uri="{FF2B5EF4-FFF2-40B4-BE49-F238E27FC236}">
                <a16:creationId xmlns:a16="http://schemas.microsoft.com/office/drawing/2014/main" id="{EF56F8A4-ACEC-7442-B947-3D925D5B329D}"/>
              </a:ext>
            </a:extLst>
          </p:cNvPr>
          <p:cNvSpPr txBox="1"/>
          <p:nvPr/>
        </p:nvSpPr>
        <p:spPr>
          <a:xfrm>
            <a:off x="8247778" y="3012726"/>
            <a:ext cx="2761115" cy="4258637"/>
          </a:xfrm>
          <a:prstGeom prst="rect">
            <a:avLst/>
          </a:prstGeom>
          <a:noFill/>
          <a:ln>
            <a:noFill/>
          </a:ln>
        </p:spPr>
        <p:txBody>
          <a:bodyPr spcFirstLastPara="1" wrap="square" lIns="121900" tIns="121900" rIns="121900" bIns="121900" anchor="t" anchorCtr="0">
            <a:noAutofit/>
          </a:bodyPr>
          <a:lstStyle/>
          <a:p>
            <a:r>
              <a:rPr lang="en-GB" sz="1600" b="1" dirty="0">
                <a:solidFill>
                  <a:srgbClr val="002060"/>
                </a:solidFill>
              </a:rPr>
              <a:t>Classification of Users based on Age and Gender</a:t>
            </a:r>
            <a:endParaRPr sz="1600" b="1" dirty="0">
              <a:solidFill>
                <a:srgbClr val="002060"/>
              </a:solidFill>
            </a:endParaRPr>
          </a:p>
          <a:p>
            <a:endParaRPr sz="1600" dirty="0">
              <a:solidFill>
                <a:schemeClr val="tx2"/>
              </a:solidFill>
            </a:endParaRPr>
          </a:p>
          <a:p>
            <a:r>
              <a:rPr lang="en-GB" sz="1600" dirty="0">
                <a:solidFill>
                  <a:schemeClr val="tx2"/>
                </a:solidFill>
              </a:rPr>
              <a:t>Male: Higher usage activity for ages 30-32</a:t>
            </a:r>
            <a:endParaRPr sz="1600" dirty="0">
              <a:solidFill>
                <a:schemeClr val="tx2"/>
              </a:solidFill>
            </a:endParaRPr>
          </a:p>
          <a:p>
            <a:endParaRPr sz="1600" dirty="0">
              <a:solidFill>
                <a:schemeClr val="tx2"/>
              </a:solidFill>
            </a:endParaRPr>
          </a:p>
          <a:p>
            <a:r>
              <a:rPr lang="en-GB" sz="1600" dirty="0">
                <a:solidFill>
                  <a:schemeClr val="tx2"/>
                </a:solidFill>
              </a:rPr>
              <a:t>Female: Higher Usage activity for ages 29-33</a:t>
            </a:r>
            <a:endParaRPr sz="1600" dirty="0">
              <a:solidFill>
                <a:schemeClr val="tx2"/>
              </a:solidFill>
            </a:endParaRPr>
          </a:p>
        </p:txBody>
      </p:sp>
    </p:spTree>
    <p:extLst>
      <p:ext uri="{BB962C8B-B14F-4D97-AF65-F5344CB8AC3E}">
        <p14:creationId xmlns:p14="http://schemas.microsoft.com/office/powerpoint/2010/main" val="852587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B9517-7D21-444A-9C7E-818C8881247E}"/>
              </a:ext>
            </a:extLst>
          </p:cNvPr>
          <p:cNvSpPr>
            <a:spLocks noGrp="1"/>
          </p:cNvSpPr>
          <p:nvPr>
            <p:ph type="title"/>
          </p:nvPr>
        </p:nvSpPr>
        <p:spPr/>
        <p:txBody>
          <a:bodyPr>
            <a:normAutofit/>
          </a:bodyPr>
          <a:lstStyle/>
          <a:p>
            <a:r>
              <a:rPr lang="en-GB" sz="3200" dirty="0">
                <a:latin typeface="Calibri" panose="020F0502020204030204" pitchFamily="34" charset="0"/>
                <a:cs typeface="Calibri" panose="020F0502020204030204" pitchFamily="34" charset="0"/>
              </a:rPr>
              <a:t>Dashboard Insights</a:t>
            </a:r>
            <a:endParaRPr lang="en-US" sz="3200"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8850E65E-FDAE-C04E-A8EA-AC3FF09F82B5}"/>
              </a:ext>
            </a:extLst>
          </p:cNvPr>
          <p:cNvSpPr>
            <a:spLocks noGrp="1"/>
          </p:cNvSpPr>
          <p:nvPr>
            <p:ph idx="1"/>
          </p:nvPr>
        </p:nvSpPr>
        <p:spPr/>
        <p:txBody>
          <a:bodyPr/>
          <a:lstStyle/>
          <a:p>
            <a:r>
              <a:rPr lang="en-US" dirty="0"/>
              <a:t>Most Popular Start Station- Pershing Square</a:t>
            </a:r>
          </a:p>
          <a:p>
            <a:endParaRPr lang="en-US" dirty="0"/>
          </a:p>
          <a:p>
            <a:r>
              <a:rPr lang="en-US" dirty="0"/>
              <a:t>Most Popular End Station- Pershing Square and Broadway at E 22nd street</a:t>
            </a:r>
          </a:p>
          <a:p>
            <a:endParaRPr lang="en-US" dirty="0"/>
          </a:p>
          <a:p>
            <a:r>
              <a:rPr lang="en-US" dirty="0"/>
              <a:t>The hours of start time and end time at stations almost follow a similar pattern which can be observed from the dashboard that maximum number of starts and stops are around 8AM and between 5-6PM. This could be due to the fact that most office goers use the service</a:t>
            </a:r>
          </a:p>
          <a:p>
            <a:endParaRPr lang="en-US" dirty="0"/>
          </a:p>
          <a:p>
            <a:r>
              <a:rPr lang="en-US" dirty="0"/>
              <a:t>Average Trip Duration of customers are much higher than that of subscribers and males outweigh female users</a:t>
            </a:r>
          </a:p>
          <a:p>
            <a:endParaRPr lang="en-US" dirty="0"/>
          </a:p>
        </p:txBody>
      </p:sp>
    </p:spTree>
    <p:extLst>
      <p:ext uri="{BB962C8B-B14F-4D97-AF65-F5344CB8AC3E}">
        <p14:creationId xmlns:p14="http://schemas.microsoft.com/office/powerpoint/2010/main" val="15786451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88289-C84A-0D47-AAA1-B21AFB649EB1}"/>
              </a:ext>
            </a:extLst>
          </p:cNvPr>
          <p:cNvSpPr>
            <a:spLocks noGrp="1"/>
          </p:cNvSpPr>
          <p:nvPr>
            <p:ph type="title"/>
          </p:nvPr>
        </p:nvSpPr>
        <p:spPr/>
        <p:txBody>
          <a:bodyPr>
            <a:normAutofit/>
          </a:bodyPr>
          <a:lstStyle/>
          <a:p>
            <a:r>
              <a:rPr lang="en-GB" sz="3200" dirty="0">
                <a:latin typeface="Calibri" panose="020F0502020204030204" pitchFamily="34" charset="0"/>
                <a:cs typeface="Calibri" panose="020F0502020204030204" pitchFamily="34" charset="0"/>
              </a:rPr>
              <a:t>Conclusion</a:t>
            </a:r>
            <a:endParaRPr lang="en-US" sz="3200"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D4B87AAC-1EB6-9B4B-8B4A-0FEB2161DE77}"/>
              </a:ext>
            </a:extLst>
          </p:cNvPr>
          <p:cNvSpPr>
            <a:spLocks noGrp="1"/>
          </p:cNvSpPr>
          <p:nvPr>
            <p:ph idx="1"/>
          </p:nvPr>
        </p:nvSpPr>
        <p:spPr/>
        <p:txBody>
          <a:bodyPr>
            <a:normAutofit fontScale="92500" lnSpcReduction="20000"/>
          </a:bodyPr>
          <a:lstStyle/>
          <a:p>
            <a:r>
              <a:rPr lang="en-US" sz="1900" dirty="0"/>
              <a:t>The Citi might want to consider age when planning out things like bike infrastructure, much in the way that they do for crosswalks. </a:t>
            </a:r>
          </a:p>
          <a:p>
            <a:endParaRPr lang="en-US" sz="1900" dirty="0"/>
          </a:p>
          <a:p>
            <a:r>
              <a:rPr lang="en-US" sz="1900" dirty="0"/>
              <a:t>As we can see that daily office workers use service more but it should be used in the odd times of the day too so Citi Bike could investigate adding more bikes to tourist heavy areas or any other way so that the non used service time is utilized. </a:t>
            </a:r>
          </a:p>
          <a:p>
            <a:endParaRPr lang="en-US" sz="1900" dirty="0"/>
          </a:p>
          <a:p>
            <a:r>
              <a:rPr lang="en-US" sz="1900" dirty="0"/>
              <a:t>Citi Bike should consider adding promotional offers or student discounts to their subscribers to attract more youth in using Citi Bike.</a:t>
            </a:r>
          </a:p>
          <a:p>
            <a:endParaRPr lang="en-US" sz="1900" dirty="0"/>
          </a:p>
          <a:p>
            <a:r>
              <a:rPr lang="en-US" sz="1900" dirty="0"/>
              <a:t>Citi Bike should introduce any new schemes where it would attract more female customers maybe by introducing female friendly bikes as we can see  that males use the service more than females.  </a:t>
            </a:r>
          </a:p>
          <a:p>
            <a:endParaRPr lang="en-US" dirty="0"/>
          </a:p>
        </p:txBody>
      </p:sp>
    </p:spTree>
    <p:extLst>
      <p:ext uri="{BB962C8B-B14F-4D97-AF65-F5344CB8AC3E}">
        <p14:creationId xmlns:p14="http://schemas.microsoft.com/office/powerpoint/2010/main" val="8981892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35AAEEE-EA87-B54B-B0D0-74A10D7B0E95}"/>
              </a:ext>
            </a:extLst>
          </p:cNvPr>
          <p:cNvSpPr/>
          <p:nvPr/>
        </p:nvSpPr>
        <p:spPr>
          <a:xfrm>
            <a:off x="136634" y="105103"/>
            <a:ext cx="11887200" cy="4067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265BAEE-CEE5-E640-82B4-1ED3BCB15D96}"/>
              </a:ext>
            </a:extLst>
          </p:cNvPr>
          <p:cNvSpPr txBox="1"/>
          <p:nvPr/>
        </p:nvSpPr>
        <p:spPr>
          <a:xfrm>
            <a:off x="2154621" y="2627586"/>
            <a:ext cx="7336221" cy="1200329"/>
          </a:xfrm>
          <a:prstGeom prst="rect">
            <a:avLst/>
          </a:prstGeom>
          <a:noFill/>
        </p:spPr>
        <p:txBody>
          <a:bodyPr wrap="square" rtlCol="0">
            <a:spAutoFit/>
          </a:bodyPr>
          <a:lstStyle/>
          <a:p>
            <a:pPr algn="ctr"/>
            <a:r>
              <a:rPr lang="en-US" sz="7200" b="1" dirty="0">
                <a:solidFill>
                  <a:schemeClr val="accent2">
                    <a:lumMod val="50000"/>
                  </a:schemeClr>
                </a:solidFill>
              </a:rPr>
              <a:t>Thank You</a:t>
            </a:r>
          </a:p>
        </p:txBody>
      </p:sp>
    </p:spTree>
    <p:extLst>
      <p:ext uri="{BB962C8B-B14F-4D97-AF65-F5344CB8AC3E}">
        <p14:creationId xmlns:p14="http://schemas.microsoft.com/office/powerpoint/2010/main" val="1244143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1EFBF-19B9-CD4B-B6FE-E8868D564402}"/>
              </a:ext>
            </a:extLst>
          </p:cNvPr>
          <p:cNvSpPr>
            <a:spLocks noGrp="1"/>
          </p:cNvSpPr>
          <p:nvPr>
            <p:ph type="title"/>
          </p:nvPr>
        </p:nvSpPr>
        <p:spPr/>
        <p:txBody>
          <a:bodyPr>
            <a:normAutofit/>
          </a:bodyPr>
          <a:lstStyle/>
          <a:p>
            <a:r>
              <a:rPr lang="en-US" sz="3200" dirty="0" err="1">
                <a:latin typeface="Calibri" panose="020F0502020204030204" pitchFamily="34" charset="0"/>
                <a:cs typeface="Calibri" panose="020F0502020204030204" pitchFamily="34" charset="0"/>
              </a:rPr>
              <a:t>Citibike</a:t>
            </a:r>
            <a:r>
              <a:rPr lang="en-US" sz="3200" dirty="0">
                <a:latin typeface="Calibri" panose="020F0502020204030204" pitchFamily="34" charset="0"/>
                <a:cs typeface="Calibri" panose="020F0502020204030204" pitchFamily="34" charset="0"/>
              </a:rPr>
              <a:t> Company Profile</a:t>
            </a:r>
          </a:p>
        </p:txBody>
      </p:sp>
      <p:sp>
        <p:nvSpPr>
          <p:cNvPr id="3" name="Content Placeholder 2">
            <a:extLst>
              <a:ext uri="{FF2B5EF4-FFF2-40B4-BE49-F238E27FC236}">
                <a16:creationId xmlns:a16="http://schemas.microsoft.com/office/drawing/2014/main" id="{D18A570C-1B6F-974C-BD96-61E666918D8B}"/>
              </a:ext>
            </a:extLst>
          </p:cNvPr>
          <p:cNvSpPr>
            <a:spLocks noGrp="1"/>
          </p:cNvSpPr>
          <p:nvPr>
            <p:ph idx="1"/>
          </p:nvPr>
        </p:nvSpPr>
        <p:spPr/>
        <p:txBody>
          <a:bodyPr>
            <a:normAutofit fontScale="70000" lnSpcReduction="20000"/>
          </a:bodyPr>
          <a:lstStyle/>
          <a:p>
            <a:r>
              <a:rPr lang="en-US" sz="2300" dirty="0" err="1"/>
              <a:t>Citibike</a:t>
            </a:r>
            <a:r>
              <a:rPr lang="en-US" sz="2300" dirty="0"/>
              <a:t> is a public bike sharing program that allows users to ride rented bicycles from one bike station to another.</a:t>
            </a:r>
          </a:p>
          <a:p>
            <a:endParaRPr lang="en-US" sz="2300" dirty="0"/>
          </a:p>
          <a:p>
            <a:r>
              <a:rPr lang="en-US" sz="2300" dirty="0"/>
              <a:t>Users can check bike availability at the station or on the mobile app and pick up a bike at one of the many stations around the city. They can end a ride by returning the bike to any station and sliding the bike firmly into an empty dock</a:t>
            </a:r>
          </a:p>
          <a:p>
            <a:endParaRPr lang="en-US" sz="2300" dirty="0"/>
          </a:p>
          <a:p>
            <a:r>
              <a:rPr lang="en-US" sz="2300" dirty="0"/>
              <a:t>The density of bike share stations makes it convenient for riders to find and return bikes and this makes </a:t>
            </a:r>
            <a:r>
              <a:rPr lang="en-US" sz="2300" dirty="0" err="1"/>
              <a:t>Citibike</a:t>
            </a:r>
            <a:r>
              <a:rPr lang="en-US" sz="2300" dirty="0"/>
              <a:t> very successful.</a:t>
            </a:r>
          </a:p>
          <a:p>
            <a:endParaRPr lang="en-US" sz="2300" dirty="0"/>
          </a:p>
          <a:p>
            <a:r>
              <a:rPr lang="en-US" sz="2300" dirty="0"/>
              <a:t>This project shows how Citi Bike, relates to the existing travel modes, and the characteristics of its users.</a:t>
            </a:r>
          </a:p>
          <a:p>
            <a:endParaRPr lang="en-US" sz="2300" dirty="0"/>
          </a:p>
          <a:p>
            <a:r>
              <a:rPr lang="en-US" sz="2300" dirty="0" err="1"/>
              <a:t>Citibike</a:t>
            </a:r>
            <a:r>
              <a:rPr lang="en-US" sz="2300" dirty="0"/>
              <a:t> is the largest bike-share program in the United States. It is most popular in New York City , and in its first two years has become a key element in the city’s transportation network.</a:t>
            </a:r>
          </a:p>
          <a:p>
            <a:endParaRPr lang="en-US" dirty="0"/>
          </a:p>
        </p:txBody>
      </p:sp>
    </p:spTree>
    <p:extLst>
      <p:ext uri="{BB962C8B-B14F-4D97-AF65-F5344CB8AC3E}">
        <p14:creationId xmlns:p14="http://schemas.microsoft.com/office/powerpoint/2010/main" val="4053941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1EFBF-19B9-CD4B-B6FE-E8868D564402}"/>
              </a:ext>
            </a:extLst>
          </p:cNvPr>
          <p:cNvSpPr>
            <a:spLocks noGrp="1"/>
          </p:cNvSpPr>
          <p:nvPr>
            <p:ph type="title"/>
          </p:nvPr>
        </p:nvSpPr>
        <p:spPr/>
        <p:txBody>
          <a:bodyPr>
            <a:normAutofit/>
          </a:bodyPr>
          <a:lstStyle/>
          <a:p>
            <a:r>
              <a:rPr lang="en-US" sz="3200" dirty="0">
                <a:latin typeface="Calibri" panose="020F0502020204030204" pitchFamily="34" charset="0"/>
                <a:cs typeface="Calibri" panose="020F0502020204030204" pitchFamily="34" charset="0"/>
              </a:rPr>
              <a:t>Why DW and BI</a:t>
            </a:r>
          </a:p>
        </p:txBody>
      </p:sp>
      <p:sp>
        <p:nvSpPr>
          <p:cNvPr id="3" name="Content Placeholder 2">
            <a:extLst>
              <a:ext uri="{FF2B5EF4-FFF2-40B4-BE49-F238E27FC236}">
                <a16:creationId xmlns:a16="http://schemas.microsoft.com/office/drawing/2014/main" id="{D18A570C-1B6F-974C-BD96-61E666918D8B}"/>
              </a:ext>
            </a:extLst>
          </p:cNvPr>
          <p:cNvSpPr>
            <a:spLocks noGrp="1"/>
          </p:cNvSpPr>
          <p:nvPr>
            <p:ph idx="1"/>
          </p:nvPr>
        </p:nvSpPr>
        <p:spPr/>
        <p:txBody>
          <a:bodyPr>
            <a:normAutofit fontScale="47500" lnSpcReduction="20000"/>
          </a:bodyPr>
          <a:lstStyle/>
          <a:p>
            <a:r>
              <a:rPr lang="en-US" sz="3300" dirty="0"/>
              <a:t>Helps in maintaining historical records.</a:t>
            </a:r>
          </a:p>
          <a:p>
            <a:endParaRPr lang="en-US" sz="3300" dirty="0"/>
          </a:p>
          <a:p>
            <a:r>
              <a:rPr lang="en-US" sz="3300" dirty="0"/>
              <a:t>Helps in analyzing the data to gain a better understanding of the business and to improve the business.</a:t>
            </a:r>
          </a:p>
          <a:p>
            <a:pPr marL="0" indent="0">
              <a:buNone/>
            </a:pPr>
            <a:endParaRPr lang="en-US" sz="3300" dirty="0"/>
          </a:p>
          <a:p>
            <a:r>
              <a:rPr lang="en-US" sz="3300" dirty="0"/>
              <a:t>Promotes better business intelligence for end-users</a:t>
            </a:r>
          </a:p>
          <a:p>
            <a:endParaRPr lang="en-US" sz="3300" dirty="0"/>
          </a:p>
          <a:p>
            <a:r>
              <a:rPr lang="en-US" sz="3300" dirty="0"/>
              <a:t>Reduction in time to locate, access, and analyze information</a:t>
            </a:r>
          </a:p>
          <a:p>
            <a:endParaRPr lang="en-US" sz="3300" dirty="0"/>
          </a:p>
          <a:p>
            <a:r>
              <a:rPr lang="en-US" sz="3300" dirty="0"/>
              <a:t>Effective Consolidation of disparate information sources</a:t>
            </a:r>
          </a:p>
          <a:p>
            <a:endParaRPr lang="en-US" sz="3300" dirty="0"/>
          </a:p>
          <a:p>
            <a:r>
              <a:rPr lang="en-US" sz="3300" dirty="0"/>
              <a:t>Enables less time-to-market for products and services </a:t>
            </a:r>
          </a:p>
          <a:p>
            <a:endParaRPr lang="en-US" dirty="0"/>
          </a:p>
        </p:txBody>
      </p:sp>
    </p:spTree>
    <p:extLst>
      <p:ext uri="{BB962C8B-B14F-4D97-AF65-F5344CB8AC3E}">
        <p14:creationId xmlns:p14="http://schemas.microsoft.com/office/powerpoint/2010/main" val="1812344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1EFBF-19B9-CD4B-B6FE-E8868D564402}"/>
              </a:ext>
            </a:extLst>
          </p:cNvPr>
          <p:cNvSpPr>
            <a:spLocks noGrp="1"/>
          </p:cNvSpPr>
          <p:nvPr>
            <p:ph type="title"/>
          </p:nvPr>
        </p:nvSpPr>
        <p:spPr/>
        <p:txBody>
          <a:bodyPr>
            <a:normAutofit/>
          </a:bodyPr>
          <a:lstStyle/>
          <a:p>
            <a:r>
              <a:rPr lang="en-US" sz="3200" dirty="0">
                <a:latin typeface="Calibri" panose="020F0502020204030204" pitchFamily="34" charset="0"/>
                <a:cs typeface="Calibri" panose="020F0502020204030204" pitchFamily="34" charset="0"/>
              </a:rPr>
              <a:t>Bus Matrix</a:t>
            </a:r>
          </a:p>
        </p:txBody>
      </p:sp>
      <p:sp>
        <p:nvSpPr>
          <p:cNvPr id="3" name="Content Placeholder 2">
            <a:extLst>
              <a:ext uri="{FF2B5EF4-FFF2-40B4-BE49-F238E27FC236}">
                <a16:creationId xmlns:a16="http://schemas.microsoft.com/office/drawing/2014/main" id="{D18A570C-1B6F-974C-BD96-61E666918D8B}"/>
              </a:ext>
            </a:extLst>
          </p:cNvPr>
          <p:cNvSpPr>
            <a:spLocks noGrp="1"/>
          </p:cNvSpPr>
          <p:nvPr>
            <p:ph idx="1"/>
          </p:nvPr>
        </p:nvSpPr>
        <p:spPr/>
        <p:txBody>
          <a:bodyPr>
            <a:normAutofit fontScale="70000" lnSpcReduction="20000"/>
          </a:bodyPr>
          <a:lstStyle/>
          <a:p>
            <a:r>
              <a:rPr lang="en-US" sz="2600" dirty="0"/>
              <a:t>Bus matrix is used to describe dimension reuse across subjects</a:t>
            </a:r>
          </a:p>
          <a:p>
            <a:endParaRPr lang="en-US" sz="2600" dirty="0"/>
          </a:p>
          <a:p>
            <a:r>
              <a:rPr lang="en-US" sz="2600" dirty="0"/>
              <a:t>Bus matrix takes business processes breaks them into objects that participate in those business processes</a:t>
            </a:r>
          </a:p>
          <a:p>
            <a:endParaRPr lang="en-US" sz="2600" dirty="0"/>
          </a:p>
          <a:p>
            <a:r>
              <a:rPr lang="en-US" sz="2600" dirty="0"/>
              <a:t>It is a tool for designing and communicating the enterprise data warehouse bus architecture.</a:t>
            </a:r>
          </a:p>
          <a:p>
            <a:endParaRPr lang="en-US" sz="2600" dirty="0"/>
          </a:p>
          <a:p>
            <a:r>
              <a:rPr lang="en-US" sz="2600" dirty="0"/>
              <a:t>The rows of the matrix are business processes, and the columns are dimensions.</a:t>
            </a:r>
          </a:p>
          <a:p>
            <a:endParaRPr lang="en-US" sz="2600" dirty="0"/>
          </a:p>
          <a:p>
            <a:r>
              <a:rPr lang="en-US" sz="2600" dirty="0"/>
              <a:t>The cells of the matrix are then marked to indicate which dimensions apply to which processes.</a:t>
            </a:r>
          </a:p>
          <a:p>
            <a:endParaRPr lang="en-US" dirty="0"/>
          </a:p>
        </p:txBody>
      </p:sp>
    </p:spTree>
    <p:extLst>
      <p:ext uri="{BB962C8B-B14F-4D97-AF65-F5344CB8AC3E}">
        <p14:creationId xmlns:p14="http://schemas.microsoft.com/office/powerpoint/2010/main" val="31525925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1EFBF-19B9-CD4B-B6FE-E8868D564402}"/>
              </a:ext>
            </a:extLst>
          </p:cNvPr>
          <p:cNvSpPr>
            <a:spLocks noGrp="1"/>
          </p:cNvSpPr>
          <p:nvPr>
            <p:ph type="title"/>
          </p:nvPr>
        </p:nvSpPr>
        <p:spPr/>
        <p:txBody>
          <a:bodyPr>
            <a:normAutofit/>
          </a:bodyPr>
          <a:lstStyle/>
          <a:p>
            <a:r>
              <a:rPr lang="en-US" sz="3200" dirty="0">
                <a:latin typeface="Calibri" panose="020F0502020204030204" pitchFamily="34" charset="0"/>
                <a:cs typeface="Calibri" panose="020F0502020204030204" pitchFamily="34" charset="0"/>
              </a:rPr>
              <a:t>Bus Matrix</a:t>
            </a:r>
          </a:p>
        </p:txBody>
      </p:sp>
      <p:graphicFrame>
        <p:nvGraphicFramePr>
          <p:cNvPr id="7" name="Google Shape;159;p29">
            <a:extLst>
              <a:ext uri="{FF2B5EF4-FFF2-40B4-BE49-F238E27FC236}">
                <a16:creationId xmlns:a16="http://schemas.microsoft.com/office/drawing/2014/main" id="{74B849B5-5456-284A-9626-90C4FCFA23CA}"/>
              </a:ext>
            </a:extLst>
          </p:cNvPr>
          <p:cNvGraphicFramePr/>
          <p:nvPr>
            <p:extLst>
              <p:ext uri="{D42A27DB-BD31-4B8C-83A1-F6EECF244321}">
                <p14:modId xmlns:p14="http://schemas.microsoft.com/office/powerpoint/2010/main" val="2354760200"/>
              </p:ext>
            </p:extLst>
          </p:nvPr>
        </p:nvGraphicFramePr>
        <p:xfrm>
          <a:off x="506655" y="2072364"/>
          <a:ext cx="11233400" cy="4155649"/>
        </p:xfrm>
        <a:graphic>
          <a:graphicData uri="http://schemas.openxmlformats.org/drawingml/2006/table">
            <a:tbl>
              <a:tblPr>
                <a:noFill/>
              </a:tblPr>
              <a:tblGrid>
                <a:gridCol w="1630369">
                  <a:extLst>
                    <a:ext uri="{9D8B030D-6E8A-4147-A177-3AD203B41FA5}">
                      <a16:colId xmlns:a16="http://schemas.microsoft.com/office/drawing/2014/main" val="20000"/>
                    </a:ext>
                  </a:extLst>
                </a:gridCol>
                <a:gridCol w="1630369">
                  <a:extLst>
                    <a:ext uri="{9D8B030D-6E8A-4147-A177-3AD203B41FA5}">
                      <a16:colId xmlns:a16="http://schemas.microsoft.com/office/drawing/2014/main" val="20001"/>
                    </a:ext>
                  </a:extLst>
                </a:gridCol>
                <a:gridCol w="1630369">
                  <a:extLst>
                    <a:ext uri="{9D8B030D-6E8A-4147-A177-3AD203B41FA5}">
                      <a16:colId xmlns:a16="http://schemas.microsoft.com/office/drawing/2014/main" val="20002"/>
                    </a:ext>
                  </a:extLst>
                </a:gridCol>
                <a:gridCol w="1630369">
                  <a:extLst>
                    <a:ext uri="{9D8B030D-6E8A-4147-A177-3AD203B41FA5}">
                      <a16:colId xmlns:a16="http://schemas.microsoft.com/office/drawing/2014/main" val="20003"/>
                    </a:ext>
                  </a:extLst>
                </a:gridCol>
                <a:gridCol w="1630369">
                  <a:extLst>
                    <a:ext uri="{9D8B030D-6E8A-4147-A177-3AD203B41FA5}">
                      <a16:colId xmlns:a16="http://schemas.microsoft.com/office/drawing/2014/main" val="20004"/>
                    </a:ext>
                  </a:extLst>
                </a:gridCol>
                <a:gridCol w="1630369">
                  <a:extLst>
                    <a:ext uri="{9D8B030D-6E8A-4147-A177-3AD203B41FA5}">
                      <a16:colId xmlns:a16="http://schemas.microsoft.com/office/drawing/2014/main" val="20005"/>
                    </a:ext>
                  </a:extLst>
                </a:gridCol>
                <a:gridCol w="1451186">
                  <a:extLst>
                    <a:ext uri="{9D8B030D-6E8A-4147-A177-3AD203B41FA5}">
                      <a16:colId xmlns:a16="http://schemas.microsoft.com/office/drawing/2014/main" val="20006"/>
                    </a:ext>
                  </a:extLst>
                </a:gridCol>
              </a:tblGrid>
              <a:tr h="888623">
                <a:tc>
                  <a:txBody>
                    <a:bodyPr/>
                    <a:lstStyle/>
                    <a:p>
                      <a:pPr marL="0" lvl="0" indent="0" algn="l" rtl="0">
                        <a:spcBef>
                          <a:spcPts val="0"/>
                        </a:spcBef>
                        <a:spcAft>
                          <a:spcPts val="0"/>
                        </a:spcAft>
                        <a:buNone/>
                      </a:pPr>
                      <a:r>
                        <a:rPr lang="en-GB" sz="1600">
                          <a:latin typeface="Calibri" panose="020F0502020204030204" pitchFamily="34" charset="0"/>
                          <a:cs typeface="Calibri" panose="020F0502020204030204" pitchFamily="34" charset="0"/>
                        </a:rPr>
                        <a:t>Business Process</a:t>
                      </a:r>
                      <a:endParaRPr sz="1600">
                        <a:latin typeface="Calibri" panose="020F0502020204030204" pitchFamily="34" charset="0"/>
                        <a:cs typeface="Calibri" panose="020F0502020204030204" pitchFamily="34" charset="0"/>
                      </a:endParaRPr>
                    </a:p>
                  </a:txBody>
                  <a:tcPr marL="121900" marR="121900" marT="121900" marB="121900"/>
                </a:tc>
                <a:tc>
                  <a:txBody>
                    <a:bodyPr/>
                    <a:lstStyle/>
                    <a:p>
                      <a:pPr marL="0" lvl="0" indent="0" algn="l" rtl="0">
                        <a:spcBef>
                          <a:spcPts val="0"/>
                        </a:spcBef>
                        <a:spcAft>
                          <a:spcPts val="0"/>
                        </a:spcAft>
                        <a:buNone/>
                      </a:pPr>
                      <a:r>
                        <a:rPr lang="en-GB" sz="1600">
                          <a:latin typeface="Calibri" panose="020F0502020204030204" pitchFamily="34" charset="0"/>
                          <a:cs typeface="Calibri" panose="020F0502020204030204" pitchFamily="34" charset="0"/>
                        </a:rPr>
                        <a:t>Time</a:t>
                      </a:r>
                      <a:endParaRPr sz="1600">
                        <a:latin typeface="Calibri" panose="020F0502020204030204" pitchFamily="34" charset="0"/>
                        <a:cs typeface="Calibri" panose="020F0502020204030204" pitchFamily="34" charset="0"/>
                      </a:endParaRPr>
                    </a:p>
                  </a:txBody>
                  <a:tcPr marL="121900" marR="121900" marT="121900" marB="121900"/>
                </a:tc>
                <a:tc>
                  <a:txBody>
                    <a:bodyPr/>
                    <a:lstStyle/>
                    <a:p>
                      <a:pPr marL="0" lvl="0" indent="0" algn="l" rtl="0">
                        <a:spcBef>
                          <a:spcPts val="0"/>
                        </a:spcBef>
                        <a:spcAft>
                          <a:spcPts val="0"/>
                        </a:spcAft>
                        <a:buNone/>
                      </a:pPr>
                      <a:r>
                        <a:rPr lang="en-GB" sz="1600">
                          <a:latin typeface="Calibri" panose="020F0502020204030204" pitchFamily="34" charset="0"/>
                          <a:cs typeface="Calibri" panose="020F0502020204030204" pitchFamily="34" charset="0"/>
                        </a:rPr>
                        <a:t>BikeStation</a:t>
                      </a:r>
                      <a:endParaRPr sz="1600">
                        <a:latin typeface="Calibri" panose="020F0502020204030204" pitchFamily="34" charset="0"/>
                        <a:cs typeface="Calibri" panose="020F0502020204030204" pitchFamily="34" charset="0"/>
                      </a:endParaRPr>
                    </a:p>
                  </a:txBody>
                  <a:tcPr marL="121900" marR="121900" marT="121900" marB="121900"/>
                </a:tc>
                <a:tc>
                  <a:txBody>
                    <a:bodyPr/>
                    <a:lstStyle/>
                    <a:p>
                      <a:pPr marL="0" lvl="0" indent="0" algn="l" rtl="0">
                        <a:spcBef>
                          <a:spcPts val="0"/>
                        </a:spcBef>
                        <a:spcAft>
                          <a:spcPts val="0"/>
                        </a:spcAft>
                        <a:buNone/>
                      </a:pPr>
                      <a:r>
                        <a:rPr lang="en-GB" sz="1600">
                          <a:latin typeface="Calibri" panose="020F0502020204030204" pitchFamily="34" charset="0"/>
                          <a:cs typeface="Calibri" panose="020F0502020204030204" pitchFamily="34" charset="0"/>
                        </a:rPr>
                        <a:t>User_Info</a:t>
                      </a:r>
                      <a:endParaRPr sz="1600">
                        <a:latin typeface="Calibri" panose="020F0502020204030204" pitchFamily="34" charset="0"/>
                        <a:cs typeface="Calibri" panose="020F0502020204030204" pitchFamily="34" charset="0"/>
                      </a:endParaRPr>
                    </a:p>
                  </a:txBody>
                  <a:tcPr marL="121900" marR="121900" marT="121900" marB="121900"/>
                </a:tc>
                <a:tc>
                  <a:txBody>
                    <a:bodyPr/>
                    <a:lstStyle/>
                    <a:p>
                      <a:pPr marL="0" lvl="0" indent="0" algn="l" rtl="0">
                        <a:spcBef>
                          <a:spcPts val="0"/>
                        </a:spcBef>
                        <a:spcAft>
                          <a:spcPts val="0"/>
                        </a:spcAft>
                        <a:buNone/>
                      </a:pPr>
                      <a:r>
                        <a:rPr lang="en-GB" sz="1600">
                          <a:latin typeface="Calibri" panose="020F0502020204030204" pitchFamily="34" charset="0"/>
                          <a:cs typeface="Calibri" panose="020F0502020204030204" pitchFamily="34" charset="0"/>
                        </a:rPr>
                        <a:t>Bicycle</a:t>
                      </a:r>
                      <a:endParaRPr sz="1600">
                        <a:latin typeface="Calibri" panose="020F0502020204030204" pitchFamily="34" charset="0"/>
                        <a:cs typeface="Calibri" panose="020F0502020204030204" pitchFamily="34" charset="0"/>
                      </a:endParaRPr>
                    </a:p>
                  </a:txBody>
                  <a:tcPr marL="121900" marR="121900" marT="121900" marB="121900"/>
                </a:tc>
                <a:tc>
                  <a:txBody>
                    <a:bodyPr/>
                    <a:lstStyle/>
                    <a:p>
                      <a:pPr marL="0" lvl="0" indent="0" algn="l" rtl="0">
                        <a:spcBef>
                          <a:spcPts val="0"/>
                        </a:spcBef>
                        <a:spcAft>
                          <a:spcPts val="0"/>
                        </a:spcAft>
                        <a:buClr>
                          <a:schemeClr val="dk1"/>
                        </a:buClr>
                        <a:buSzPts val="1100"/>
                        <a:buFont typeface="Arial"/>
                        <a:buNone/>
                      </a:pPr>
                      <a:r>
                        <a:rPr lang="en-GB" sz="1600">
                          <a:solidFill>
                            <a:schemeClr val="dk1"/>
                          </a:solidFill>
                          <a:latin typeface="Calibri" panose="020F0502020204030204" pitchFamily="34" charset="0"/>
                          <a:cs typeface="Calibri" panose="020F0502020204030204" pitchFamily="34" charset="0"/>
                        </a:rPr>
                        <a:t>Rental</a:t>
                      </a:r>
                      <a:endParaRPr sz="1600">
                        <a:latin typeface="Calibri" panose="020F0502020204030204" pitchFamily="34" charset="0"/>
                        <a:cs typeface="Calibri" panose="020F0502020204030204" pitchFamily="34" charset="0"/>
                      </a:endParaRPr>
                    </a:p>
                  </a:txBody>
                  <a:tcPr marL="121900" marR="121900" marT="121900" marB="121900"/>
                </a:tc>
                <a:tc>
                  <a:txBody>
                    <a:bodyPr/>
                    <a:lstStyle/>
                    <a:p>
                      <a:pPr marL="0" lvl="0" indent="0" algn="l" rtl="0">
                        <a:spcBef>
                          <a:spcPts val="0"/>
                        </a:spcBef>
                        <a:spcAft>
                          <a:spcPts val="0"/>
                        </a:spcAft>
                        <a:buNone/>
                      </a:pPr>
                      <a:r>
                        <a:rPr lang="en-GB" sz="1600">
                          <a:latin typeface="Calibri" panose="020F0502020204030204" pitchFamily="34" charset="0"/>
                          <a:cs typeface="Calibri" panose="020F0502020204030204" pitchFamily="34" charset="0"/>
                        </a:rPr>
                        <a:t>Employee</a:t>
                      </a:r>
                      <a:endParaRPr sz="1600">
                        <a:latin typeface="Calibri" panose="020F0502020204030204" pitchFamily="34" charset="0"/>
                        <a:cs typeface="Calibri" panose="020F0502020204030204" pitchFamily="34" charset="0"/>
                      </a:endParaRPr>
                    </a:p>
                  </a:txBody>
                  <a:tcPr marL="121900" marR="121900" marT="121900" marB="121900"/>
                </a:tc>
                <a:extLst>
                  <a:ext uri="{0D108BD9-81ED-4DB2-BD59-A6C34878D82A}">
                    <a16:rowId xmlns:a16="http://schemas.microsoft.com/office/drawing/2014/main" val="10000"/>
                  </a:ext>
                </a:extLst>
              </a:tr>
              <a:tr h="870043">
                <a:tc>
                  <a:txBody>
                    <a:bodyPr/>
                    <a:lstStyle/>
                    <a:p>
                      <a:pPr marL="0" lvl="0" indent="0" algn="l" rtl="0">
                        <a:spcBef>
                          <a:spcPts val="0"/>
                        </a:spcBef>
                        <a:spcAft>
                          <a:spcPts val="0"/>
                        </a:spcAft>
                        <a:buNone/>
                      </a:pPr>
                      <a:r>
                        <a:rPr lang="en-GB" sz="1600">
                          <a:latin typeface="Calibri" panose="020F0502020204030204" pitchFamily="34" charset="0"/>
                          <a:cs typeface="Calibri" panose="020F0502020204030204" pitchFamily="34" charset="0"/>
                        </a:rPr>
                        <a:t>Citibike Mobile App Sales transaction</a:t>
                      </a:r>
                      <a:endParaRPr sz="1600">
                        <a:latin typeface="Calibri" panose="020F0502020204030204" pitchFamily="34" charset="0"/>
                        <a:cs typeface="Calibri" panose="020F0502020204030204" pitchFamily="34" charset="0"/>
                      </a:endParaRPr>
                    </a:p>
                  </a:txBody>
                  <a:tcPr marL="121900" marR="121900" marT="121900" marB="121900"/>
                </a:tc>
                <a:tc>
                  <a:txBody>
                    <a:bodyPr/>
                    <a:lstStyle/>
                    <a:p>
                      <a:pPr marL="0" lvl="0" indent="0" algn="l" rtl="0">
                        <a:spcBef>
                          <a:spcPts val="0"/>
                        </a:spcBef>
                        <a:spcAft>
                          <a:spcPts val="0"/>
                        </a:spcAft>
                        <a:buNone/>
                      </a:pPr>
                      <a:r>
                        <a:rPr lang="en-GB" sz="1600">
                          <a:latin typeface="Calibri" panose="020F0502020204030204" pitchFamily="34" charset="0"/>
                          <a:cs typeface="Calibri" panose="020F0502020204030204" pitchFamily="34" charset="0"/>
                        </a:rPr>
                        <a:t>x</a:t>
                      </a:r>
                      <a:endParaRPr sz="1600">
                        <a:latin typeface="Calibri" panose="020F0502020204030204" pitchFamily="34" charset="0"/>
                        <a:cs typeface="Calibri" panose="020F0502020204030204" pitchFamily="34" charset="0"/>
                      </a:endParaRPr>
                    </a:p>
                  </a:txBody>
                  <a:tcPr marL="121900" marR="121900" marT="121900" marB="121900"/>
                </a:tc>
                <a:tc>
                  <a:txBody>
                    <a:bodyPr/>
                    <a:lstStyle/>
                    <a:p>
                      <a:pPr marL="0" lvl="0" indent="0" algn="l" rtl="0">
                        <a:spcBef>
                          <a:spcPts val="0"/>
                        </a:spcBef>
                        <a:spcAft>
                          <a:spcPts val="0"/>
                        </a:spcAft>
                        <a:buNone/>
                      </a:pPr>
                      <a:r>
                        <a:rPr lang="en-GB" sz="1600">
                          <a:latin typeface="Calibri" panose="020F0502020204030204" pitchFamily="34" charset="0"/>
                          <a:cs typeface="Calibri" panose="020F0502020204030204" pitchFamily="34" charset="0"/>
                        </a:rPr>
                        <a:t>x</a:t>
                      </a:r>
                      <a:endParaRPr sz="1600">
                        <a:latin typeface="Calibri" panose="020F0502020204030204" pitchFamily="34" charset="0"/>
                        <a:cs typeface="Calibri" panose="020F0502020204030204" pitchFamily="34" charset="0"/>
                      </a:endParaRPr>
                    </a:p>
                  </a:txBody>
                  <a:tcPr marL="121900" marR="121900" marT="121900" marB="121900"/>
                </a:tc>
                <a:tc>
                  <a:txBody>
                    <a:bodyPr/>
                    <a:lstStyle/>
                    <a:p>
                      <a:pPr marL="0" lvl="0" indent="0" algn="l" rtl="0">
                        <a:spcBef>
                          <a:spcPts val="0"/>
                        </a:spcBef>
                        <a:spcAft>
                          <a:spcPts val="0"/>
                        </a:spcAft>
                        <a:buNone/>
                      </a:pPr>
                      <a:r>
                        <a:rPr lang="en-GB" sz="1600">
                          <a:latin typeface="Calibri" panose="020F0502020204030204" pitchFamily="34" charset="0"/>
                          <a:cs typeface="Calibri" panose="020F0502020204030204" pitchFamily="34" charset="0"/>
                        </a:rPr>
                        <a:t>x</a:t>
                      </a:r>
                      <a:endParaRPr sz="1600">
                        <a:latin typeface="Calibri" panose="020F0502020204030204" pitchFamily="34" charset="0"/>
                        <a:cs typeface="Calibri" panose="020F0502020204030204" pitchFamily="34" charset="0"/>
                      </a:endParaRPr>
                    </a:p>
                  </a:txBody>
                  <a:tcPr marL="121900" marR="121900" marT="121900" marB="121900"/>
                </a:tc>
                <a:tc>
                  <a:txBody>
                    <a:bodyPr/>
                    <a:lstStyle/>
                    <a:p>
                      <a:pPr marL="0" lvl="0" indent="0" algn="l" rtl="0">
                        <a:spcBef>
                          <a:spcPts val="0"/>
                        </a:spcBef>
                        <a:spcAft>
                          <a:spcPts val="0"/>
                        </a:spcAft>
                        <a:buNone/>
                      </a:pPr>
                      <a:r>
                        <a:rPr lang="en-GB" sz="1600">
                          <a:latin typeface="Calibri" panose="020F0502020204030204" pitchFamily="34" charset="0"/>
                          <a:cs typeface="Calibri" panose="020F0502020204030204" pitchFamily="34" charset="0"/>
                        </a:rPr>
                        <a:t>x</a:t>
                      </a:r>
                      <a:endParaRPr sz="1600">
                        <a:latin typeface="Calibri" panose="020F0502020204030204" pitchFamily="34" charset="0"/>
                        <a:cs typeface="Calibri" panose="020F0502020204030204" pitchFamily="34" charset="0"/>
                      </a:endParaRPr>
                    </a:p>
                  </a:txBody>
                  <a:tcPr marL="121900" marR="121900" marT="121900" marB="121900"/>
                </a:tc>
                <a:tc>
                  <a:txBody>
                    <a:bodyPr/>
                    <a:lstStyle/>
                    <a:p>
                      <a:pPr marL="0" lvl="0" indent="0" algn="l" rtl="0">
                        <a:spcBef>
                          <a:spcPts val="0"/>
                        </a:spcBef>
                        <a:spcAft>
                          <a:spcPts val="0"/>
                        </a:spcAft>
                        <a:buNone/>
                      </a:pPr>
                      <a:r>
                        <a:rPr lang="en-GB" sz="1600">
                          <a:latin typeface="Calibri" panose="020F0502020204030204" pitchFamily="34" charset="0"/>
                          <a:cs typeface="Calibri" panose="020F0502020204030204" pitchFamily="34" charset="0"/>
                        </a:rPr>
                        <a:t>x</a:t>
                      </a:r>
                      <a:endParaRPr sz="1600">
                        <a:latin typeface="Calibri" panose="020F0502020204030204" pitchFamily="34" charset="0"/>
                        <a:cs typeface="Calibri" panose="020F0502020204030204" pitchFamily="34" charset="0"/>
                      </a:endParaRPr>
                    </a:p>
                  </a:txBody>
                  <a:tcPr marL="121900" marR="121900" marT="121900" marB="121900"/>
                </a:tc>
                <a:tc>
                  <a:txBody>
                    <a:bodyPr/>
                    <a:lstStyle/>
                    <a:p>
                      <a:pPr marL="0" lvl="0" indent="0" algn="l" rtl="0">
                        <a:spcBef>
                          <a:spcPts val="0"/>
                        </a:spcBef>
                        <a:spcAft>
                          <a:spcPts val="0"/>
                        </a:spcAft>
                        <a:buNone/>
                      </a:pPr>
                      <a:endParaRPr sz="1600">
                        <a:latin typeface="Calibri" panose="020F0502020204030204" pitchFamily="34" charset="0"/>
                        <a:cs typeface="Calibri" panose="020F0502020204030204" pitchFamily="34" charset="0"/>
                      </a:endParaRPr>
                    </a:p>
                  </a:txBody>
                  <a:tcPr marL="121900" marR="121900" marT="121900" marB="121900"/>
                </a:tc>
                <a:extLst>
                  <a:ext uri="{0D108BD9-81ED-4DB2-BD59-A6C34878D82A}">
                    <a16:rowId xmlns:a16="http://schemas.microsoft.com/office/drawing/2014/main" val="10001"/>
                  </a:ext>
                </a:extLst>
              </a:tr>
              <a:tr h="870043">
                <a:tc>
                  <a:txBody>
                    <a:bodyPr/>
                    <a:lstStyle/>
                    <a:p>
                      <a:pPr marL="0" lvl="0" indent="0" algn="l" rtl="0">
                        <a:spcBef>
                          <a:spcPts val="0"/>
                        </a:spcBef>
                        <a:spcAft>
                          <a:spcPts val="0"/>
                        </a:spcAft>
                        <a:buNone/>
                      </a:pPr>
                      <a:r>
                        <a:rPr lang="en-GB" sz="1600">
                          <a:latin typeface="Calibri" panose="020F0502020204030204" pitchFamily="34" charset="0"/>
                          <a:cs typeface="Calibri" panose="020F0502020204030204" pitchFamily="34" charset="0"/>
                        </a:rPr>
                        <a:t>Sales transaction at Bike Station</a:t>
                      </a:r>
                      <a:endParaRPr sz="1600">
                        <a:latin typeface="Calibri" panose="020F0502020204030204" pitchFamily="34" charset="0"/>
                        <a:cs typeface="Calibri" panose="020F0502020204030204" pitchFamily="34" charset="0"/>
                      </a:endParaRPr>
                    </a:p>
                  </a:txBody>
                  <a:tcPr marL="121900" marR="121900" marT="121900" marB="121900"/>
                </a:tc>
                <a:tc>
                  <a:txBody>
                    <a:bodyPr/>
                    <a:lstStyle/>
                    <a:p>
                      <a:pPr marL="0" lvl="0" indent="0" algn="l" rtl="0">
                        <a:spcBef>
                          <a:spcPts val="0"/>
                        </a:spcBef>
                        <a:spcAft>
                          <a:spcPts val="0"/>
                        </a:spcAft>
                        <a:buNone/>
                      </a:pPr>
                      <a:r>
                        <a:rPr lang="en-GB" sz="1600">
                          <a:latin typeface="Calibri" panose="020F0502020204030204" pitchFamily="34" charset="0"/>
                          <a:cs typeface="Calibri" panose="020F0502020204030204" pitchFamily="34" charset="0"/>
                        </a:rPr>
                        <a:t>x</a:t>
                      </a:r>
                      <a:endParaRPr sz="1600">
                        <a:latin typeface="Calibri" panose="020F0502020204030204" pitchFamily="34" charset="0"/>
                        <a:cs typeface="Calibri" panose="020F0502020204030204" pitchFamily="34" charset="0"/>
                      </a:endParaRPr>
                    </a:p>
                  </a:txBody>
                  <a:tcPr marL="121900" marR="121900" marT="121900" marB="121900"/>
                </a:tc>
                <a:tc>
                  <a:txBody>
                    <a:bodyPr/>
                    <a:lstStyle/>
                    <a:p>
                      <a:pPr marL="0" lvl="0" indent="0" algn="l" rtl="0">
                        <a:spcBef>
                          <a:spcPts val="0"/>
                        </a:spcBef>
                        <a:spcAft>
                          <a:spcPts val="0"/>
                        </a:spcAft>
                        <a:buNone/>
                      </a:pPr>
                      <a:r>
                        <a:rPr lang="en-GB" sz="1600">
                          <a:latin typeface="Calibri" panose="020F0502020204030204" pitchFamily="34" charset="0"/>
                          <a:cs typeface="Calibri" panose="020F0502020204030204" pitchFamily="34" charset="0"/>
                        </a:rPr>
                        <a:t>x</a:t>
                      </a:r>
                      <a:endParaRPr sz="1600">
                        <a:latin typeface="Calibri" panose="020F0502020204030204" pitchFamily="34" charset="0"/>
                        <a:cs typeface="Calibri" panose="020F0502020204030204" pitchFamily="34" charset="0"/>
                      </a:endParaRPr>
                    </a:p>
                  </a:txBody>
                  <a:tcPr marL="121900" marR="121900" marT="121900" marB="121900"/>
                </a:tc>
                <a:tc>
                  <a:txBody>
                    <a:bodyPr/>
                    <a:lstStyle/>
                    <a:p>
                      <a:pPr marL="0" lvl="0" indent="0" algn="l" rtl="0">
                        <a:spcBef>
                          <a:spcPts val="0"/>
                        </a:spcBef>
                        <a:spcAft>
                          <a:spcPts val="0"/>
                        </a:spcAft>
                        <a:buNone/>
                      </a:pPr>
                      <a:r>
                        <a:rPr lang="en-GB" sz="1600">
                          <a:latin typeface="Calibri" panose="020F0502020204030204" pitchFamily="34" charset="0"/>
                          <a:cs typeface="Calibri" panose="020F0502020204030204" pitchFamily="34" charset="0"/>
                        </a:rPr>
                        <a:t>x</a:t>
                      </a:r>
                      <a:endParaRPr sz="1600">
                        <a:latin typeface="Calibri" panose="020F0502020204030204" pitchFamily="34" charset="0"/>
                        <a:cs typeface="Calibri" panose="020F0502020204030204" pitchFamily="34" charset="0"/>
                      </a:endParaRPr>
                    </a:p>
                  </a:txBody>
                  <a:tcPr marL="121900" marR="121900" marT="121900" marB="121900"/>
                </a:tc>
                <a:tc>
                  <a:txBody>
                    <a:bodyPr/>
                    <a:lstStyle/>
                    <a:p>
                      <a:pPr marL="0" lvl="0" indent="0" algn="l" rtl="0">
                        <a:spcBef>
                          <a:spcPts val="0"/>
                        </a:spcBef>
                        <a:spcAft>
                          <a:spcPts val="0"/>
                        </a:spcAft>
                        <a:buNone/>
                      </a:pPr>
                      <a:r>
                        <a:rPr lang="en-GB" sz="1600">
                          <a:latin typeface="Calibri" panose="020F0502020204030204" pitchFamily="34" charset="0"/>
                          <a:cs typeface="Calibri" panose="020F0502020204030204" pitchFamily="34" charset="0"/>
                        </a:rPr>
                        <a:t>x</a:t>
                      </a:r>
                      <a:endParaRPr sz="1600">
                        <a:latin typeface="Calibri" panose="020F0502020204030204" pitchFamily="34" charset="0"/>
                        <a:cs typeface="Calibri" panose="020F0502020204030204" pitchFamily="34" charset="0"/>
                      </a:endParaRPr>
                    </a:p>
                  </a:txBody>
                  <a:tcPr marL="121900" marR="121900" marT="121900" marB="121900"/>
                </a:tc>
                <a:tc>
                  <a:txBody>
                    <a:bodyPr/>
                    <a:lstStyle/>
                    <a:p>
                      <a:pPr marL="0" lvl="0" indent="0" algn="l" rtl="0">
                        <a:spcBef>
                          <a:spcPts val="0"/>
                        </a:spcBef>
                        <a:spcAft>
                          <a:spcPts val="0"/>
                        </a:spcAft>
                        <a:buNone/>
                      </a:pPr>
                      <a:r>
                        <a:rPr lang="en-GB" sz="1600">
                          <a:latin typeface="Calibri" panose="020F0502020204030204" pitchFamily="34" charset="0"/>
                          <a:cs typeface="Calibri" panose="020F0502020204030204" pitchFamily="34" charset="0"/>
                        </a:rPr>
                        <a:t>x</a:t>
                      </a:r>
                      <a:endParaRPr sz="1600">
                        <a:latin typeface="Calibri" panose="020F0502020204030204" pitchFamily="34" charset="0"/>
                        <a:cs typeface="Calibri" panose="020F0502020204030204" pitchFamily="34" charset="0"/>
                      </a:endParaRPr>
                    </a:p>
                  </a:txBody>
                  <a:tcPr marL="121900" marR="121900" marT="121900" marB="121900"/>
                </a:tc>
                <a:tc>
                  <a:txBody>
                    <a:bodyPr/>
                    <a:lstStyle/>
                    <a:p>
                      <a:pPr marL="0" lvl="0" indent="0" algn="l" rtl="0">
                        <a:spcBef>
                          <a:spcPts val="0"/>
                        </a:spcBef>
                        <a:spcAft>
                          <a:spcPts val="0"/>
                        </a:spcAft>
                        <a:buNone/>
                      </a:pPr>
                      <a:r>
                        <a:rPr lang="en-GB" sz="1600">
                          <a:latin typeface="Calibri" panose="020F0502020204030204" pitchFamily="34" charset="0"/>
                          <a:cs typeface="Calibri" panose="020F0502020204030204" pitchFamily="34" charset="0"/>
                        </a:rPr>
                        <a:t>x</a:t>
                      </a:r>
                      <a:endParaRPr sz="1600">
                        <a:latin typeface="Calibri" panose="020F0502020204030204" pitchFamily="34" charset="0"/>
                        <a:cs typeface="Calibri" panose="020F0502020204030204" pitchFamily="34" charset="0"/>
                      </a:endParaRPr>
                    </a:p>
                  </a:txBody>
                  <a:tcPr marL="121900" marR="121900" marT="121900" marB="121900"/>
                </a:tc>
                <a:extLst>
                  <a:ext uri="{0D108BD9-81ED-4DB2-BD59-A6C34878D82A}">
                    <a16:rowId xmlns:a16="http://schemas.microsoft.com/office/drawing/2014/main" val="10002"/>
                  </a:ext>
                </a:extLst>
              </a:tr>
              <a:tr h="662876">
                <a:tc>
                  <a:txBody>
                    <a:bodyPr/>
                    <a:lstStyle/>
                    <a:p>
                      <a:pPr marL="0" lvl="0" indent="0" algn="l" rtl="0">
                        <a:spcBef>
                          <a:spcPts val="0"/>
                        </a:spcBef>
                        <a:spcAft>
                          <a:spcPts val="0"/>
                        </a:spcAft>
                        <a:buNone/>
                      </a:pPr>
                      <a:r>
                        <a:rPr lang="en-GB" sz="1600">
                          <a:latin typeface="Calibri" panose="020F0502020204030204" pitchFamily="34" charset="0"/>
                          <a:cs typeface="Calibri" panose="020F0502020204030204" pitchFamily="34" charset="0"/>
                        </a:rPr>
                        <a:t>Vendor Sales Transaction</a:t>
                      </a:r>
                      <a:endParaRPr sz="1600">
                        <a:latin typeface="Calibri" panose="020F0502020204030204" pitchFamily="34" charset="0"/>
                        <a:cs typeface="Calibri" panose="020F0502020204030204" pitchFamily="34" charset="0"/>
                      </a:endParaRPr>
                    </a:p>
                  </a:txBody>
                  <a:tcPr marL="121900" marR="121900" marT="121900" marB="121900"/>
                </a:tc>
                <a:tc>
                  <a:txBody>
                    <a:bodyPr/>
                    <a:lstStyle/>
                    <a:p>
                      <a:pPr marL="0" lvl="0" indent="0" algn="l" rtl="0">
                        <a:spcBef>
                          <a:spcPts val="0"/>
                        </a:spcBef>
                        <a:spcAft>
                          <a:spcPts val="0"/>
                        </a:spcAft>
                        <a:buNone/>
                      </a:pPr>
                      <a:r>
                        <a:rPr lang="en-GB" sz="1600">
                          <a:latin typeface="Calibri" panose="020F0502020204030204" pitchFamily="34" charset="0"/>
                          <a:cs typeface="Calibri" panose="020F0502020204030204" pitchFamily="34" charset="0"/>
                        </a:rPr>
                        <a:t>x</a:t>
                      </a:r>
                      <a:endParaRPr sz="1600">
                        <a:latin typeface="Calibri" panose="020F0502020204030204" pitchFamily="34" charset="0"/>
                        <a:cs typeface="Calibri" panose="020F0502020204030204" pitchFamily="34" charset="0"/>
                      </a:endParaRPr>
                    </a:p>
                  </a:txBody>
                  <a:tcPr marL="121900" marR="121900" marT="121900" marB="121900"/>
                </a:tc>
                <a:tc>
                  <a:txBody>
                    <a:bodyPr/>
                    <a:lstStyle/>
                    <a:p>
                      <a:pPr marL="0" lvl="0" indent="0" algn="l" rtl="0">
                        <a:spcBef>
                          <a:spcPts val="0"/>
                        </a:spcBef>
                        <a:spcAft>
                          <a:spcPts val="0"/>
                        </a:spcAft>
                        <a:buNone/>
                      </a:pPr>
                      <a:r>
                        <a:rPr lang="en-GB" sz="1600">
                          <a:latin typeface="Calibri" panose="020F0502020204030204" pitchFamily="34" charset="0"/>
                          <a:cs typeface="Calibri" panose="020F0502020204030204" pitchFamily="34" charset="0"/>
                        </a:rPr>
                        <a:t>x</a:t>
                      </a:r>
                      <a:endParaRPr sz="1600">
                        <a:latin typeface="Calibri" panose="020F0502020204030204" pitchFamily="34" charset="0"/>
                        <a:cs typeface="Calibri" panose="020F0502020204030204" pitchFamily="34" charset="0"/>
                      </a:endParaRPr>
                    </a:p>
                  </a:txBody>
                  <a:tcPr marL="121900" marR="121900" marT="121900" marB="121900"/>
                </a:tc>
                <a:tc>
                  <a:txBody>
                    <a:bodyPr/>
                    <a:lstStyle/>
                    <a:p>
                      <a:pPr marL="0" lvl="0" indent="0" algn="l" rtl="0">
                        <a:spcBef>
                          <a:spcPts val="0"/>
                        </a:spcBef>
                        <a:spcAft>
                          <a:spcPts val="0"/>
                        </a:spcAft>
                        <a:buNone/>
                      </a:pPr>
                      <a:r>
                        <a:rPr lang="en-GB" sz="1600">
                          <a:latin typeface="Calibri" panose="020F0502020204030204" pitchFamily="34" charset="0"/>
                          <a:cs typeface="Calibri" panose="020F0502020204030204" pitchFamily="34" charset="0"/>
                        </a:rPr>
                        <a:t>x</a:t>
                      </a:r>
                      <a:endParaRPr sz="1600">
                        <a:latin typeface="Calibri" panose="020F0502020204030204" pitchFamily="34" charset="0"/>
                        <a:cs typeface="Calibri" panose="020F0502020204030204" pitchFamily="34" charset="0"/>
                      </a:endParaRPr>
                    </a:p>
                  </a:txBody>
                  <a:tcPr marL="121900" marR="121900" marT="121900" marB="121900"/>
                </a:tc>
                <a:tc>
                  <a:txBody>
                    <a:bodyPr/>
                    <a:lstStyle/>
                    <a:p>
                      <a:pPr marL="0" lvl="0" indent="0" algn="l" rtl="0">
                        <a:spcBef>
                          <a:spcPts val="0"/>
                        </a:spcBef>
                        <a:spcAft>
                          <a:spcPts val="0"/>
                        </a:spcAft>
                        <a:buNone/>
                      </a:pPr>
                      <a:endParaRPr sz="1600">
                        <a:latin typeface="Calibri" panose="020F0502020204030204" pitchFamily="34" charset="0"/>
                        <a:cs typeface="Calibri" panose="020F0502020204030204" pitchFamily="34" charset="0"/>
                      </a:endParaRPr>
                    </a:p>
                  </a:txBody>
                  <a:tcPr marL="121900" marR="121900" marT="121900" marB="121900"/>
                </a:tc>
                <a:tc>
                  <a:txBody>
                    <a:bodyPr/>
                    <a:lstStyle/>
                    <a:p>
                      <a:pPr marL="0" lvl="0" indent="0" algn="l" rtl="0">
                        <a:spcBef>
                          <a:spcPts val="0"/>
                        </a:spcBef>
                        <a:spcAft>
                          <a:spcPts val="0"/>
                        </a:spcAft>
                        <a:buNone/>
                      </a:pPr>
                      <a:r>
                        <a:rPr lang="en-GB" sz="1600">
                          <a:latin typeface="Calibri" panose="020F0502020204030204" pitchFamily="34" charset="0"/>
                          <a:cs typeface="Calibri" panose="020F0502020204030204" pitchFamily="34" charset="0"/>
                        </a:rPr>
                        <a:t>x</a:t>
                      </a:r>
                      <a:endParaRPr sz="1600">
                        <a:latin typeface="Calibri" panose="020F0502020204030204" pitchFamily="34" charset="0"/>
                        <a:cs typeface="Calibri" panose="020F0502020204030204" pitchFamily="34" charset="0"/>
                      </a:endParaRPr>
                    </a:p>
                  </a:txBody>
                  <a:tcPr marL="121900" marR="121900" marT="121900" marB="121900"/>
                </a:tc>
                <a:tc>
                  <a:txBody>
                    <a:bodyPr/>
                    <a:lstStyle/>
                    <a:p>
                      <a:pPr marL="0" lvl="0" indent="0" algn="l" rtl="0">
                        <a:spcBef>
                          <a:spcPts val="0"/>
                        </a:spcBef>
                        <a:spcAft>
                          <a:spcPts val="0"/>
                        </a:spcAft>
                        <a:buNone/>
                      </a:pPr>
                      <a:endParaRPr sz="1600">
                        <a:latin typeface="Calibri" panose="020F0502020204030204" pitchFamily="34" charset="0"/>
                        <a:cs typeface="Calibri" panose="020F0502020204030204" pitchFamily="34" charset="0"/>
                      </a:endParaRPr>
                    </a:p>
                  </a:txBody>
                  <a:tcPr marL="121900" marR="121900" marT="121900" marB="121900"/>
                </a:tc>
                <a:extLst>
                  <a:ext uri="{0D108BD9-81ED-4DB2-BD59-A6C34878D82A}">
                    <a16:rowId xmlns:a16="http://schemas.microsoft.com/office/drawing/2014/main" val="10003"/>
                  </a:ext>
                </a:extLst>
              </a:tr>
              <a:tr h="584906">
                <a:tc>
                  <a:txBody>
                    <a:bodyPr/>
                    <a:lstStyle/>
                    <a:p>
                      <a:pPr marL="0" lvl="0" indent="0" algn="l" rtl="0">
                        <a:spcBef>
                          <a:spcPts val="0"/>
                        </a:spcBef>
                        <a:spcAft>
                          <a:spcPts val="0"/>
                        </a:spcAft>
                        <a:buClr>
                          <a:schemeClr val="dk1"/>
                        </a:buClr>
                        <a:buSzPts val="1100"/>
                        <a:buFont typeface="Arial"/>
                        <a:buNone/>
                      </a:pPr>
                      <a:r>
                        <a:rPr lang="en-GB" sz="1600" dirty="0">
                          <a:solidFill>
                            <a:schemeClr val="dk1"/>
                          </a:solidFill>
                          <a:latin typeface="Calibri" panose="020F0502020204030204" pitchFamily="34" charset="0"/>
                          <a:cs typeface="Calibri" panose="020F0502020204030204" pitchFamily="34" charset="0"/>
                        </a:rPr>
                        <a:t>Return process</a:t>
                      </a:r>
                      <a:endParaRPr sz="1600" dirty="0">
                        <a:latin typeface="Calibri" panose="020F0502020204030204" pitchFamily="34" charset="0"/>
                        <a:cs typeface="Calibri" panose="020F0502020204030204" pitchFamily="34" charset="0"/>
                      </a:endParaRPr>
                    </a:p>
                  </a:txBody>
                  <a:tcPr marL="121900" marR="121900" marT="121900" marB="121900"/>
                </a:tc>
                <a:tc>
                  <a:txBody>
                    <a:bodyPr/>
                    <a:lstStyle/>
                    <a:p>
                      <a:pPr marL="0" lvl="0" indent="0" algn="l" rtl="0">
                        <a:spcBef>
                          <a:spcPts val="0"/>
                        </a:spcBef>
                        <a:spcAft>
                          <a:spcPts val="0"/>
                        </a:spcAft>
                        <a:buNone/>
                      </a:pPr>
                      <a:r>
                        <a:rPr lang="en-GB" sz="1600">
                          <a:latin typeface="Calibri" panose="020F0502020204030204" pitchFamily="34" charset="0"/>
                          <a:cs typeface="Calibri" panose="020F0502020204030204" pitchFamily="34" charset="0"/>
                        </a:rPr>
                        <a:t>x</a:t>
                      </a:r>
                      <a:endParaRPr sz="1600">
                        <a:latin typeface="Calibri" panose="020F0502020204030204" pitchFamily="34" charset="0"/>
                        <a:cs typeface="Calibri" panose="020F0502020204030204" pitchFamily="34" charset="0"/>
                      </a:endParaRPr>
                    </a:p>
                  </a:txBody>
                  <a:tcPr marL="121900" marR="121900" marT="121900" marB="121900"/>
                </a:tc>
                <a:tc>
                  <a:txBody>
                    <a:bodyPr/>
                    <a:lstStyle/>
                    <a:p>
                      <a:pPr marL="0" lvl="0" indent="0" algn="l" rtl="0">
                        <a:spcBef>
                          <a:spcPts val="0"/>
                        </a:spcBef>
                        <a:spcAft>
                          <a:spcPts val="0"/>
                        </a:spcAft>
                        <a:buNone/>
                      </a:pPr>
                      <a:r>
                        <a:rPr lang="en-GB" sz="1600" dirty="0">
                          <a:latin typeface="Calibri" panose="020F0502020204030204" pitchFamily="34" charset="0"/>
                          <a:cs typeface="Calibri" panose="020F0502020204030204" pitchFamily="34" charset="0"/>
                        </a:rPr>
                        <a:t>x</a:t>
                      </a:r>
                      <a:endParaRPr sz="1600" dirty="0">
                        <a:latin typeface="Calibri" panose="020F0502020204030204" pitchFamily="34" charset="0"/>
                        <a:cs typeface="Calibri" panose="020F0502020204030204" pitchFamily="34" charset="0"/>
                      </a:endParaRPr>
                    </a:p>
                  </a:txBody>
                  <a:tcPr marL="121900" marR="121900" marT="121900" marB="121900"/>
                </a:tc>
                <a:tc>
                  <a:txBody>
                    <a:bodyPr/>
                    <a:lstStyle/>
                    <a:p>
                      <a:pPr marL="0" lvl="0" indent="0" algn="l" rtl="0">
                        <a:spcBef>
                          <a:spcPts val="0"/>
                        </a:spcBef>
                        <a:spcAft>
                          <a:spcPts val="0"/>
                        </a:spcAft>
                        <a:buNone/>
                      </a:pPr>
                      <a:r>
                        <a:rPr lang="en-GB" sz="1600">
                          <a:latin typeface="Calibri" panose="020F0502020204030204" pitchFamily="34" charset="0"/>
                          <a:cs typeface="Calibri" panose="020F0502020204030204" pitchFamily="34" charset="0"/>
                        </a:rPr>
                        <a:t>x</a:t>
                      </a:r>
                      <a:endParaRPr sz="1600">
                        <a:latin typeface="Calibri" panose="020F0502020204030204" pitchFamily="34" charset="0"/>
                        <a:cs typeface="Calibri" panose="020F0502020204030204" pitchFamily="34" charset="0"/>
                      </a:endParaRPr>
                    </a:p>
                  </a:txBody>
                  <a:tcPr marL="121900" marR="121900" marT="121900" marB="121900"/>
                </a:tc>
                <a:tc>
                  <a:txBody>
                    <a:bodyPr/>
                    <a:lstStyle/>
                    <a:p>
                      <a:pPr marL="0" lvl="0" indent="0" algn="l" rtl="0">
                        <a:spcBef>
                          <a:spcPts val="0"/>
                        </a:spcBef>
                        <a:spcAft>
                          <a:spcPts val="0"/>
                        </a:spcAft>
                        <a:buNone/>
                      </a:pPr>
                      <a:r>
                        <a:rPr lang="en-GB" sz="1600">
                          <a:latin typeface="Calibri" panose="020F0502020204030204" pitchFamily="34" charset="0"/>
                          <a:cs typeface="Calibri" panose="020F0502020204030204" pitchFamily="34" charset="0"/>
                        </a:rPr>
                        <a:t>x</a:t>
                      </a:r>
                      <a:endParaRPr sz="1600">
                        <a:latin typeface="Calibri" panose="020F0502020204030204" pitchFamily="34" charset="0"/>
                        <a:cs typeface="Calibri" panose="020F0502020204030204" pitchFamily="34" charset="0"/>
                      </a:endParaRPr>
                    </a:p>
                  </a:txBody>
                  <a:tcPr marL="121900" marR="121900" marT="121900" marB="121900"/>
                </a:tc>
                <a:tc>
                  <a:txBody>
                    <a:bodyPr/>
                    <a:lstStyle/>
                    <a:p>
                      <a:pPr marL="0" lvl="0" indent="0" algn="l" rtl="0">
                        <a:spcBef>
                          <a:spcPts val="0"/>
                        </a:spcBef>
                        <a:spcAft>
                          <a:spcPts val="0"/>
                        </a:spcAft>
                        <a:buNone/>
                      </a:pPr>
                      <a:endParaRPr sz="1600">
                        <a:latin typeface="Calibri" panose="020F0502020204030204" pitchFamily="34" charset="0"/>
                        <a:cs typeface="Calibri" panose="020F0502020204030204" pitchFamily="34" charset="0"/>
                      </a:endParaRPr>
                    </a:p>
                  </a:txBody>
                  <a:tcPr marL="121900" marR="121900" marT="121900" marB="121900"/>
                </a:tc>
                <a:tc>
                  <a:txBody>
                    <a:bodyPr/>
                    <a:lstStyle/>
                    <a:p>
                      <a:pPr marL="0" lvl="0" indent="0" algn="l" rtl="0">
                        <a:spcBef>
                          <a:spcPts val="0"/>
                        </a:spcBef>
                        <a:spcAft>
                          <a:spcPts val="0"/>
                        </a:spcAft>
                        <a:buNone/>
                      </a:pPr>
                      <a:r>
                        <a:rPr lang="en-GB" sz="1600" dirty="0">
                          <a:latin typeface="Calibri" panose="020F0502020204030204" pitchFamily="34" charset="0"/>
                          <a:cs typeface="Calibri" panose="020F0502020204030204" pitchFamily="34" charset="0"/>
                        </a:rPr>
                        <a:t>x</a:t>
                      </a:r>
                      <a:endParaRPr sz="1600" dirty="0">
                        <a:latin typeface="Calibri" panose="020F0502020204030204" pitchFamily="34" charset="0"/>
                        <a:cs typeface="Calibri" panose="020F0502020204030204" pitchFamily="34" charset="0"/>
                      </a:endParaRPr>
                    </a:p>
                  </a:txBody>
                  <a:tcPr marL="121900" marR="121900" marT="121900" marB="12190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165892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1EFBF-19B9-CD4B-B6FE-E8868D564402}"/>
              </a:ext>
            </a:extLst>
          </p:cNvPr>
          <p:cNvSpPr>
            <a:spLocks noGrp="1"/>
          </p:cNvSpPr>
          <p:nvPr>
            <p:ph type="title"/>
          </p:nvPr>
        </p:nvSpPr>
        <p:spPr/>
        <p:txBody>
          <a:bodyPr>
            <a:normAutofit/>
          </a:bodyPr>
          <a:lstStyle/>
          <a:p>
            <a:r>
              <a:rPr lang="en-US" sz="3200" dirty="0">
                <a:latin typeface="Calibri" panose="020F0502020204030204" pitchFamily="34" charset="0"/>
                <a:cs typeface="Calibri" panose="020F0502020204030204" pitchFamily="34" charset="0"/>
              </a:rPr>
              <a:t>Opportunity Matrix</a:t>
            </a:r>
          </a:p>
        </p:txBody>
      </p:sp>
      <p:graphicFrame>
        <p:nvGraphicFramePr>
          <p:cNvPr id="7" name="Google Shape;165;p30">
            <a:extLst>
              <a:ext uri="{FF2B5EF4-FFF2-40B4-BE49-F238E27FC236}">
                <a16:creationId xmlns:a16="http://schemas.microsoft.com/office/drawing/2014/main" id="{608680A6-717F-7344-82FD-BBFEA7D695DB}"/>
              </a:ext>
            </a:extLst>
          </p:cNvPr>
          <p:cNvGraphicFramePr/>
          <p:nvPr>
            <p:extLst>
              <p:ext uri="{D42A27DB-BD31-4B8C-83A1-F6EECF244321}">
                <p14:modId xmlns:p14="http://schemas.microsoft.com/office/powerpoint/2010/main" val="370013973"/>
              </p:ext>
            </p:extLst>
          </p:nvPr>
        </p:nvGraphicFramePr>
        <p:xfrm>
          <a:off x="589267" y="1968400"/>
          <a:ext cx="11158400" cy="428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36067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1EFBF-19B9-CD4B-B6FE-E8868D564402}"/>
              </a:ext>
            </a:extLst>
          </p:cNvPr>
          <p:cNvSpPr>
            <a:spLocks noGrp="1"/>
          </p:cNvSpPr>
          <p:nvPr>
            <p:ph type="title"/>
          </p:nvPr>
        </p:nvSpPr>
        <p:spPr/>
        <p:txBody>
          <a:bodyPr>
            <a:normAutofit/>
          </a:bodyPr>
          <a:lstStyle/>
          <a:p>
            <a:r>
              <a:rPr lang="en-US" sz="3200" dirty="0">
                <a:latin typeface="Calibri" panose="020F0502020204030204" pitchFamily="34" charset="0"/>
                <a:cs typeface="Calibri" panose="020F0502020204030204" pitchFamily="34" charset="0"/>
              </a:rPr>
              <a:t>Opportunity Matrix</a:t>
            </a:r>
          </a:p>
        </p:txBody>
      </p:sp>
      <p:graphicFrame>
        <p:nvGraphicFramePr>
          <p:cNvPr id="6" name="Google Shape;174;p31">
            <a:extLst>
              <a:ext uri="{FF2B5EF4-FFF2-40B4-BE49-F238E27FC236}">
                <a16:creationId xmlns:a16="http://schemas.microsoft.com/office/drawing/2014/main" id="{A143D447-F8D2-3E41-A654-ED1DF9A93DF5}"/>
              </a:ext>
            </a:extLst>
          </p:cNvPr>
          <p:cNvGraphicFramePr/>
          <p:nvPr>
            <p:extLst>
              <p:ext uri="{D42A27DB-BD31-4B8C-83A1-F6EECF244321}">
                <p14:modId xmlns:p14="http://schemas.microsoft.com/office/powerpoint/2010/main" val="1352599976"/>
              </p:ext>
            </p:extLst>
          </p:nvPr>
        </p:nvGraphicFramePr>
        <p:xfrm>
          <a:off x="446536" y="2138716"/>
          <a:ext cx="11272496" cy="4009836"/>
        </p:xfrm>
        <a:graphic>
          <a:graphicData uri="http://schemas.openxmlformats.org/drawingml/2006/table">
            <a:tbl>
              <a:tblPr>
                <a:noFill/>
              </a:tblPr>
              <a:tblGrid>
                <a:gridCol w="1909057">
                  <a:extLst>
                    <a:ext uri="{9D8B030D-6E8A-4147-A177-3AD203B41FA5}">
                      <a16:colId xmlns:a16="http://schemas.microsoft.com/office/drawing/2014/main" val="20000"/>
                    </a:ext>
                  </a:extLst>
                </a:gridCol>
                <a:gridCol w="1528630">
                  <a:extLst>
                    <a:ext uri="{9D8B030D-6E8A-4147-A177-3AD203B41FA5}">
                      <a16:colId xmlns:a16="http://schemas.microsoft.com/office/drawing/2014/main" val="20001"/>
                    </a:ext>
                  </a:extLst>
                </a:gridCol>
                <a:gridCol w="1345674">
                  <a:extLst>
                    <a:ext uri="{9D8B030D-6E8A-4147-A177-3AD203B41FA5}">
                      <a16:colId xmlns:a16="http://schemas.microsoft.com/office/drawing/2014/main" val="20002"/>
                    </a:ext>
                  </a:extLst>
                </a:gridCol>
                <a:gridCol w="1653502">
                  <a:extLst>
                    <a:ext uri="{9D8B030D-6E8A-4147-A177-3AD203B41FA5}">
                      <a16:colId xmlns:a16="http://schemas.microsoft.com/office/drawing/2014/main" val="20003"/>
                    </a:ext>
                  </a:extLst>
                </a:gridCol>
                <a:gridCol w="1540245">
                  <a:extLst>
                    <a:ext uri="{9D8B030D-6E8A-4147-A177-3AD203B41FA5}">
                      <a16:colId xmlns:a16="http://schemas.microsoft.com/office/drawing/2014/main" val="20004"/>
                    </a:ext>
                  </a:extLst>
                </a:gridCol>
                <a:gridCol w="1424083">
                  <a:extLst>
                    <a:ext uri="{9D8B030D-6E8A-4147-A177-3AD203B41FA5}">
                      <a16:colId xmlns:a16="http://schemas.microsoft.com/office/drawing/2014/main" val="20005"/>
                    </a:ext>
                  </a:extLst>
                </a:gridCol>
                <a:gridCol w="1871305">
                  <a:extLst>
                    <a:ext uri="{9D8B030D-6E8A-4147-A177-3AD203B41FA5}">
                      <a16:colId xmlns:a16="http://schemas.microsoft.com/office/drawing/2014/main" val="20006"/>
                    </a:ext>
                  </a:extLst>
                </a:gridCol>
              </a:tblGrid>
              <a:tr h="607348">
                <a:tc>
                  <a:txBody>
                    <a:bodyPr/>
                    <a:lstStyle/>
                    <a:p>
                      <a:pPr marL="0" lvl="0" indent="0" algn="l" rtl="0">
                        <a:spcBef>
                          <a:spcPts val="0"/>
                        </a:spcBef>
                        <a:spcAft>
                          <a:spcPts val="0"/>
                        </a:spcAft>
                        <a:buNone/>
                      </a:pPr>
                      <a:r>
                        <a:rPr lang="en-GB" sz="1300"/>
                        <a:t>Business Process</a:t>
                      </a:r>
                    </a:p>
                  </a:txBody>
                  <a:tcPr marL="62659" marR="62659" marT="62659" marB="62659"/>
                </a:tc>
                <a:tc>
                  <a:txBody>
                    <a:bodyPr/>
                    <a:lstStyle/>
                    <a:p>
                      <a:pPr marL="0" lvl="0" indent="0" algn="l" rtl="0">
                        <a:spcBef>
                          <a:spcPts val="0"/>
                        </a:spcBef>
                        <a:spcAft>
                          <a:spcPts val="0"/>
                        </a:spcAft>
                        <a:buNone/>
                      </a:pPr>
                      <a:r>
                        <a:rPr lang="en-GB" sz="1300"/>
                        <a:t>Customer Service</a:t>
                      </a:r>
                    </a:p>
                  </a:txBody>
                  <a:tcPr marL="62659" marR="62659" marT="62659" marB="62659"/>
                </a:tc>
                <a:tc>
                  <a:txBody>
                    <a:bodyPr/>
                    <a:lstStyle/>
                    <a:p>
                      <a:pPr marL="0" lvl="0" indent="0" algn="l" rtl="0">
                        <a:spcBef>
                          <a:spcPts val="0"/>
                        </a:spcBef>
                        <a:spcAft>
                          <a:spcPts val="0"/>
                        </a:spcAft>
                        <a:buNone/>
                      </a:pPr>
                      <a:r>
                        <a:rPr lang="en-GB" sz="1300"/>
                        <a:t>Finance</a:t>
                      </a:r>
                    </a:p>
                  </a:txBody>
                  <a:tcPr marL="62659" marR="62659" marT="62659" marB="62659"/>
                </a:tc>
                <a:tc>
                  <a:txBody>
                    <a:bodyPr/>
                    <a:lstStyle/>
                    <a:p>
                      <a:pPr marL="0" lvl="0" indent="0" algn="l" rtl="0">
                        <a:spcBef>
                          <a:spcPts val="0"/>
                        </a:spcBef>
                        <a:spcAft>
                          <a:spcPts val="0"/>
                        </a:spcAft>
                        <a:buNone/>
                      </a:pPr>
                      <a:r>
                        <a:rPr lang="en-GB" sz="1300"/>
                        <a:t>Operations</a:t>
                      </a:r>
                    </a:p>
                  </a:txBody>
                  <a:tcPr marL="62659" marR="62659" marT="62659" marB="62659"/>
                </a:tc>
                <a:tc>
                  <a:txBody>
                    <a:bodyPr/>
                    <a:lstStyle/>
                    <a:p>
                      <a:pPr marL="0" lvl="0" indent="0" algn="l" rtl="0">
                        <a:spcBef>
                          <a:spcPts val="0"/>
                        </a:spcBef>
                        <a:spcAft>
                          <a:spcPts val="0"/>
                        </a:spcAft>
                        <a:buNone/>
                      </a:pPr>
                      <a:r>
                        <a:rPr lang="en-GB" sz="1300"/>
                        <a:t>Marketing</a:t>
                      </a:r>
                    </a:p>
                  </a:txBody>
                  <a:tcPr marL="62659" marR="62659" marT="62659" marB="62659"/>
                </a:tc>
                <a:tc>
                  <a:txBody>
                    <a:bodyPr/>
                    <a:lstStyle/>
                    <a:p>
                      <a:pPr marL="0" lvl="0" indent="0" algn="l" rtl="0">
                        <a:spcBef>
                          <a:spcPts val="0"/>
                        </a:spcBef>
                        <a:spcAft>
                          <a:spcPts val="0"/>
                        </a:spcAft>
                        <a:buNone/>
                      </a:pPr>
                      <a:r>
                        <a:rPr lang="en-GB" sz="1300">
                          <a:solidFill>
                            <a:schemeClr val="dk1"/>
                          </a:solidFill>
                        </a:rPr>
                        <a:t>Logistics</a:t>
                      </a:r>
                      <a:endParaRPr lang="en-GB" sz="1300"/>
                    </a:p>
                  </a:txBody>
                  <a:tcPr marL="62659" marR="62659" marT="62659" marB="62659"/>
                </a:tc>
                <a:tc>
                  <a:txBody>
                    <a:bodyPr/>
                    <a:lstStyle/>
                    <a:p>
                      <a:pPr marL="0" lvl="0" indent="0" algn="l" rtl="0">
                        <a:spcBef>
                          <a:spcPts val="0"/>
                        </a:spcBef>
                        <a:spcAft>
                          <a:spcPts val="0"/>
                        </a:spcAft>
                        <a:buNone/>
                      </a:pPr>
                      <a:r>
                        <a:rPr lang="en-GB" sz="1300"/>
                        <a:t>Strategy Management</a:t>
                      </a:r>
                    </a:p>
                  </a:txBody>
                  <a:tcPr marL="62659" marR="62659" marT="62659" marB="62659"/>
                </a:tc>
                <a:extLst>
                  <a:ext uri="{0D108BD9-81ED-4DB2-BD59-A6C34878D82A}">
                    <a16:rowId xmlns:a16="http://schemas.microsoft.com/office/drawing/2014/main" val="10000"/>
                  </a:ext>
                </a:extLst>
              </a:tr>
              <a:tr h="783911">
                <a:tc>
                  <a:txBody>
                    <a:bodyPr/>
                    <a:lstStyle/>
                    <a:p>
                      <a:pPr marL="0" lvl="0" indent="0" algn="l" rtl="0">
                        <a:spcBef>
                          <a:spcPts val="0"/>
                        </a:spcBef>
                        <a:spcAft>
                          <a:spcPts val="0"/>
                        </a:spcAft>
                        <a:buNone/>
                      </a:pPr>
                      <a:r>
                        <a:rPr lang="en-US" sz="1300" dirty="0" err="1"/>
                        <a:t>Citibike</a:t>
                      </a:r>
                      <a:r>
                        <a:rPr lang="en-US" sz="1300" dirty="0"/>
                        <a:t> Mobile App Sales transaction</a:t>
                      </a:r>
                    </a:p>
                  </a:txBody>
                  <a:tcPr marL="62659" marR="62659" marT="62659" marB="62659"/>
                </a:tc>
                <a:tc>
                  <a:txBody>
                    <a:bodyPr/>
                    <a:lstStyle/>
                    <a:p>
                      <a:pPr marL="0" lvl="0" indent="0" algn="l" rtl="0">
                        <a:spcBef>
                          <a:spcPts val="0"/>
                        </a:spcBef>
                        <a:spcAft>
                          <a:spcPts val="0"/>
                        </a:spcAft>
                        <a:buNone/>
                      </a:pPr>
                      <a:r>
                        <a:rPr lang="en-GB" sz="1300"/>
                        <a:t>x</a:t>
                      </a:r>
                    </a:p>
                  </a:txBody>
                  <a:tcPr marL="62659" marR="62659" marT="62659" marB="62659"/>
                </a:tc>
                <a:tc>
                  <a:txBody>
                    <a:bodyPr/>
                    <a:lstStyle/>
                    <a:p>
                      <a:pPr marL="0" lvl="0" indent="0" algn="l" rtl="0">
                        <a:spcBef>
                          <a:spcPts val="0"/>
                        </a:spcBef>
                        <a:spcAft>
                          <a:spcPts val="0"/>
                        </a:spcAft>
                        <a:buNone/>
                      </a:pPr>
                      <a:r>
                        <a:rPr lang="en-GB" sz="1300"/>
                        <a:t>x</a:t>
                      </a:r>
                    </a:p>
                  </a:txBody>
                  <a:tcPr marL="62659" marR="62659" marT="62659" marB="62659"/>
                </a:tc>
                <a:tc>
                  <a:txBody>
                    <a:bodyPr/>
                    <a:lstStyle/>
                    <a:p>
                      <a:pPr marL="0" lvl="0" indent="0" algn="l" rtl="0">
                        <a:spcBef>
                          <a:spcPts val="0"/>
                        </a:spcBef>
                        <a:spcAft>
                          <a:spcPts val="0"/>
                        </a:spcAft>
                        <a:buNone/>
                      </a:pPr>
                      <a:r>
                        <a:rPr lang="en-GB" sz="1300"/>
                        <a:t>x</a:t>
                      </a:r>
                    </a:p>
                  </a:txBody>
                  <a:tcPr marL="62659" marR="62659" marT="62659" marB="62659"/>
                </a:tc>
                <a:tc>
                  <a:txBody>
                    <a:bodyPr/>
                    <a:lstStyle/>
                    <a:p>
                      <a:pPr marL="0" lvl="0" indent="0" algn="l" rtl="0">
                        <a:spcBef>
                          <a:spcPts val="0"/>
                        </a:spcBef>
                        <a:spcAft>
                          <a:spcPts val="0"/>
                        </a:spcAft>
                        <a:buNone/>
                      </a:pPr>
                      <a:r>
                        <a:rPr lang="en-GB" sz="1300"/>
                        <a:t>x</a:t>
                      </a:r>
                    </a:p>
                  </a:txBody>
                  <a:tcPr marL="62659" marR="62659" marT="62659" marB="62659"/>
                </a:tc>
                <a:tc>
                  <a:txBody>
                    <a:bodyPr/>
                    <a:lstStyle/>
                    <a:p>
                      <a:pPr marL="0" lvl="0" indent="0" algn="l" rtl="0">
                        <a:spcBef>
                          <a:spcPts val="0"/>
                        </a:spcBef>
                        <a:spcAft>
                          <a:spcPts val="0"/>
                        </a:spcAft>
                        <a:buNone/>
                      </a:pPr>
                      <a:r>
                        <a:rPr lang="en-GB" sz="1300"/>
                        <a:t>x</a:t>
                      </a:r>
                    </a:p>
                  </a:txBody>
                  <a:tcPr marL="62659" marR="62659" marT="62659" marB="62659"/>
                </a:tc>
                <a:tc>
                  <a:txBody>
                    <a:bodyPr/>
                    <a:lstStyle/>
                    <a:p>
                      <a:pPr marL="0" lvl="0" indent="0" algn="l" rtl="0">
                        <a:spcBef>
                          <a:spcPts val="0"/>
                        </a:spcBef>
                        <a:spcAft>
                          <a:spcPts val="0"/>
                        </a:spcAft>
                        <a:buNone/>
                      </a:pPr>
                      <a:r>
                        <a:rPr lang="en-GB" sz="1300"/>
                        <a:t>x</a:t>
                      </a:r>
                    </a:p>
                  </a:txBody>
                  <a:tcPr marL="62659" marR="62659" marT="62659" marB="62659"/>
                </a:tc>
                <a:extLst>
                  <a:ext uri="{0D108BD9-81ED-4DB2-BD59-A6C34878D82A}">
                    <a16:rowId xmlns:a16="http://schemas.microsoft.com/office/drawing/2014/main" val="10001"/>
                  </a:ext>
                </a:extLst>
              </a:tr>
              <a:tr h="783911">
                <a:tc>
                  <a:txBody>
                    <a:bodyPr/>
                    <a:lstStyle/>
                    <a:p>
                      <a:pPr marL="0" lvl="0" indent="0" algn="l" rtl="0">
                        <a:spcBef>
                          <a:spcPts val="0"/>
                        </a:spcBef>
                        <a:spcAft>
                          <a:spcPts val="0"/>
                        </a:spcAft>
                        <a:buNone/>
                      </a:pPr>
                      <a:r>
                        <a:rPr lang="en-US" sz="1300"/>
                        <a:t>Sales transaction at Bike Station</a:t>
                      </a:r>
                    </a:p>
                  </a:txBody>
                  <a:tcPr marL="62659" marR="62659" marT="62659" marB="62659"/>
                </a:tc>
                <a:tc>
                  <a:txBody>
                    <a:bodyPr/>
                    <a:lstStyle/>
                    <a:p>
                      <a:pPr marL="0" lvl="0" indent="0" algn="l" rtl="0">
                        <a:spcBef>
                          <a:spcPts val="0"/>
                        </a:spcBef>
                        <a:spcAft>
                          <a:spcPts val="0"/>
                        </a:spcAft>
                        <a:buNone/>
                      </a:pPr>
                      <a:r>
                        <a:rPr lang="en-GB" sz="1300"/>
                        <a:t>x</a:t>
                      </a:r>
                    </a:p>
                  </a:txBody>
                  <a:tcPr marL="62659" marR="62659" marT="62659" marB="62659"/>
                </a:tc>
                <a:tc>
                  <a:txBody>
                    <a:bodyPr/>
                    <a:lstStyle/>
                    <a:p>
                      <a:pPr marL="0" lvl="0" indent="0" algn="l" rtl="0">
                        <a:spcBef>
                          <a:spcPts val="0"/>
                        </a:spcBef>
                        <a:spcAft>
                          <a:spcPts val="0"/>
                        </a:spcAft>
                        <a:buNone/>
                      </a:pPr>
                      <a:r>
                        <a:rPr lang="en-GB" sz="1300"/>
                        <a:t>x</a:t>
                      </a:r>
                    </a:p>
                  </a:txBody>
                  <a:tcPr marL="62659" marR="62659" marT="62659" marB="62659"/>
                </a:tc>
                <a:tc>
                  <a:txBody>
                    <a:bodyPr/>
                    <a:lstStyle/>
                    <a:p>
                      <a:pPr marL="0" lvl="0" indent="0" algn="l" rtl="0">
                        <a:spcBef>
                          <a:spcPts val="0"/>
                        </a:spcBef>
                        <a:spcAft>
                          <a:spcPts val="0"/>
                        </a:spcAft>
                        <a:buNone/>
                      </a:pPr>
                      <a:r>
                        <a:rPr lang="en-GB" sz="1300"/>
                        <a:t>x</a:t>
                      </a:r>
                    </a:p>
                  </a:txBody>
                  <a:tcPr marL="62659" marR="62659" marT="62659" marB="62659"/>
                </a:tc>
                <a:tc>
                  <a:txBody>
                    <a:bodyPr/>
                    <a:lstStyle/>
                    <a:p>
                      <a:pPr marL="0" lvl="0" indent="0" algn="l" rtl="0">
                        <a:spcBef>
                          <a:spcPts val="0"/>
                        </a:spcBef>
                        <a:spcAft>
                          <a:spcPts val="0"/>
                        </a:spcAft>
                        <a:buNone/>
                      </a:pPr>
                      <a:r>
                        <a:rPr lang="en-GB" sz="1300"/>
                        <a:t>x</a:t>
                      </a:r>
                    </a:p>
                  </a:txBody>
                  <a:tcPr marL="62659" marR="62659" marT="62659" marB="62659"/>
                </a:tc>
                <a:tc>
                  <a:txBody>
                    <a:bodyPr/>
                    <a:lstStyle/>
                    <a:p>
                      <a:pPr marL="0" lvl="0" indent="0" algn="l" rtl="0">
                        <a:spcBef>
                          <a:spcPts val="0"/>
                        </a:spcBef>
                        <a:spcAft>
                          <a:spcPts val="0"/>
                        </a:spcAft>
                        <a:buNone/>
                      </a:pPr>
                      <a:r>
                        <a:rPr lang="en-GB" sz="1300"/>
                        <a:t>x</a:t>
                      </a:r>
                    </a:p>
                  </a:txBody>
                  <a:tcPr marL="62659" marR="62659" marT="62659" marB="62659"/>
                </a:tc>
                <a:tc>
                  <a:txBody>
                    <a:bodyPr/>
                    <a:lstStyle/>
                    <a:p>
                      <a:pPr marL="0" lvl="0" indent="0" algn="l" rtl="0">
                        <a:spcBef>
                          <a:spcPts val="0"/>
                        </a:spcBef>
                        <a:spcAft>
                          <a:spcPts val="0"/>
                        </a:spcAft>
                        <a:buNone/>
                      </a:pPr>
                      <a:r>
                        <a:rPr lang="en-GB" sz="1300"/>
                        <a:t>x</a:t>
                      </a:r>
                    </a:p>
                  </a:txBody>
                  <a:tcPr marL="62659" marR="62659" marT="62659" marB="62659"/>
                </a:tc>
                <a:extLst>
                  <a:ext uri="{0D108BD9-81ED-4DB2-BD59-A6C34878D82A}">
                    <a16:rowId xmlns:a16="http://schemas.microsoft.com/office/drawing/2014/main" val="10002"/>
                  </a:ext>
                </a:extLst>
              </a:tr>
              <a:tr h="607348">
                <a:tc>
                  <a:txBody>
                    <a:bodyPr/>
                    <a:lstStyle/>
                    <a:p>
                      <a:pPr marL="0" lvl="0" indent="0" algn="l" rtl="0">
                        <a:spcBef>
                          <a:spcPts val="0"/>
                        </a:spcBef>
                        <a:spcAft>
                          <a:spcPts val="0"/>
                        </a:spcAft>
                        <a:buNone/>
                      </a:pPr>
                      <a:r>
                        <a:rPr lang="en-GB" sz="1300" dirty="0"/>
                        <a:t>Vendor Sales Transaction</a:t>
                      </a:r>
                    </a:p>
                  </a:txBody>
                  <a:tcPr marL="62659" marR="62659" marT="62659" marB="62659"/>
                </a:tc>
                <a:tc>
                  <a:txBody>
                    <a:bodyPr/>
                    <a:lstStyle/>
                    <a:p>
                      <a:pPr marL="0" lvl="0" indent="0" algn="l" rtl="0">
                        <a:spcBef>
                          <a:spcPts val="0"/>
                        </a:spcBef>
                        <a:spcAft>
                          <a:spcPts val="0"/>
                        </a:spcAft>
                        <a:buNone/>
                      </a:pPr>
                      <a:r>
                        <a:rPr lang="en-GB" sz="1300"/>
                        <a:t>x</a:t>
                      </a:r>
                    </a:p>
                  </a:txBody>
                  <a:tcPr marL="62659" marR="62659" marT="62659" marB="62659"/>
                </a:tc>
                <a:tc>
                  <a:txBody>
                    <a:bodyPr/>
                    <a:lstStyle/>
                    <a:p>
                      <a:pPr marL="0" lvl="0" indent="0" algn="l" rtl="0">
                        <a:spcBef>
                          <a:spcPts val="0"/>
                        </a:spcBef>
                        <a:spcAft>
                          <a:spcPts val="0"/>
                        </a:spcAft>
                        <a:buNone/>
                      </a:pPr>
                      <a:r>
                        <a:rPr lang="en-GB" sz="1300"/>
                        <a:t>x</a:t>
                      </a:r>
                    </a:p>
                  </a:txBody>
                  <a:tcPr marL="62659" marR="62659" marT="62659" marB="62659"/>
                </a:tc>
                <a:tc>
                  <a:txBody>
                    <a:bodyPr/>
                    <a:lstStyle/>
                    <a:p>
                      <a:pPr marL="0" lvl="0" indent="0" algn="l" rtl="0">
                        <a:spcBef>
                          <a:spcPts val="0"/>
                        </a:spcBef>
                        <a:spcAft>
                          <a:spcPts val="0"/>
                        </a:spcAft>
                        <a:buNone/>
                      </a:pPr>
                      <a:endParaRPr lang="en-US" sz="1300"/>
                    </a:p>
                  </a:txBody>
                  <a:tcPr marL="62659" marR="62659" marT="62659" marB="62659"/>
                </a:tc>
                <a:tc>
                  <a:txBody>
                    <a:bodyPr/>
                    <a:lstStyle/>
                    <a:p>
                      <a:pPr marL="0" lvl="0" indent="0" algn="l" rtl="0">
                        <a:spcBef>
                          <a:spcPts val="0"/>
                        </a:spcBef>
                        <a:spcAft>
                          <a:spcPts val="0"/>
                        </a:spcAft>
                        <a:buNone/>
                      </a:pPr>
                      <a:r>
                        <a:rPr lang="en-GB" sz="1300"/>
                        <a:t>x</a:t>
                      </a:r>
                    </a:p>
                  </a:txBody>
                  <a:tcPr marL="62659" marR="62659" marT="62659" marB="62659"/>
                </a:tc>
                <a:tc>
                  <a:txBody>
                    <a:bodyPr/>
                    <a:lstStyle/>
                    <a:p>
                      <a:pPr marL="0" lvl="0" indent="0" algn="l" rtl="0">
                        <a:spcBef>
                          <a:spcPts val="0"/>
                        </a:spcBef>
                        <a:spcAft>
                          <a:spcPts val="0"/>
                        </a:spcAft>
                        <a:buNone/>
                      </a:pPr>
                      <a:r>
                        <a:rPr lang="en-GB" sz="1300"/>
                        <a:t>x</a:t>
                      </a:r>
                    </a:p>
                  </a:txBody>
                  <a:tcPr marL="62659" marR="62659" marT="62659" marB="62659"/>
                </a:tc>
                <a:tc>
                  <a:txBody>
                    <a:bodyPr/>
                    <a:lstStyle/>
                    <a:p>
                      <a:pPr marL="0" lvl="0" indent="0" algn="l" rtl="0">
                        <a:spcBef>
                          <a:spcPts val="0"/>
                        </a:spcBef>
                        <a:spcAft>
                          <a:spcPts val="0"/>
                        </a:spcAft>
                        <a:buNone/>
                      </a:pPr>
                      <a:endParaRPr lang="en-US" sz="1300"/>
                    </a:p>
                  </a:txBody>
                  <a:tcPr marL="62659" marR="62659" marT="62659" marB="62659"/>
                </a:tc>
                <a:extLst>
                  <a:ext uri="{0D108BD9-81ED-4DB2-BD59-A6C34878D82A}">
                    <a16:rowId xmlns:a16="http://schemas.microsoft.com/office/drawing/2014/main" val="10003"/>
                  </a:ext>
                </a:extLst>
              </a:tr>
              <a:tr h="607348">
                <a:tc>
                  <a:txBody>
                    <a:bodyPr/>
                    <a:lstStyle/>
                    <a:p>
                      <a:pPr marL="0" lvl="0" indent="0" algn="l" rtl="0">
                        <a:spcBef>
                          <a:spcPts val="0"/>
                        </a:spcBef>
                        <a:spcAft>
                          <a:spcPts val="0"/>
                        </a:spcAft>
                        <a:buNone/>
                      </a:pPr>
                      <a:r>
                        <a:rPr lang="en-GB" sz="1300"/>
                        <a:t>Trip Processing </a:t>
                      </a:r>
                    </a:p>
                  </a:txBody>
                  <a:tcPr marL="62659" marR="62659" marT="62659" marB="62659"/>
                </a:tc>
                <a:tc>
                  <a:txBody>
                    <a:bodyPr/>
                    <a:lstStyle/>
                    <a:p>
                      <a:pPr marL="0" lvl="0" indent="0" algn="l" rtl="0">
                        <a:spcBef>
                          <a:spcPts val="0"/>
                        </a:spcBef>
                        <a:spcAft>
                          <a:spcPts val="0"/>
                        </a:spcAft>
                        <a:buNone/>
                      </a:pPr>
                      <a:r>
                        <a:rPr lang="en-GB" sz="1300"/>
                        <a:t>x</a:t>
                      </a:r>
                    </a:p>
                  </a:txBody>
                  <a:tcPr marL="62659" marR="62659" marT="62659" marB="62659"/>
                </a:tc>
                <a:tc>
                  <a:txBody>
                    <a:bodyPr/>
                    <a:lstStyle/>
                    <a:p>
                      <a:pPr marL="0" lvl="0" indent="0" algn="l" rtl="0">
                        <a:spcBef>
                          <a:spcPts val="0"/>
                        </a:spcBef>
                        <a:spcAft>
                          <a:spcPts val="0"/>
                        </a:spcAft>
                        <a:buNone/>
                      </a:pPr>
                      <a:endParaRPr lang="en-US" sz="1300"/>
                    </a:p>
                  </a:txBody>
                  <a:tcPr marL="62659" marR="62659" marT="62659" marB="62659"/>
                </a:tc>
                <a:tc>
                  <a:txBody>
                    <a:bodyPr/>
                    <a:lstStyle/>
                    <a:p>
                      <a:pPr marL="0" lvl="0" indent="0" algn="l" rtl="0">
                        <a:spcBef>
                          <a:spcPts val="0"/>
                        </a:spcBef>
                        <a:spcAft>
                          <a:spcPts val="0"/>
                        </a:spcAft>
                        <a:buNone/>
                      </a:pPr>
                      <a:r>
                        <a:rPr lang="en-GB" sz="1300"/>
                        <a:t>x</a:t>
                      </a:r>
                    </a:p>
                  </a:txBody>
                  <a:tcPr marL="62659" marR="62659" marT="62659" marB="62659"/>
                </a:tc>
                <a:tc>
                  <a:txBody>
                    <a:bodyPr/>
                    <a:lstStyle/>
                    <a:p>
                      <a:pPr marL="0" lvl="0" indent="0" algn="l" rtl="0">
                        <a:spcBef>
                          <a:spcPts val="0"/>
                        </a:spcBef>
                        <a:spcAft>
                          <a:spcPts val="0"/>
                        </a:spcAft>
                        <a:buNone/>
                      </a:pPr>
                      <a:endParaRPr lang="en-US" sz="1300"/>
                    </a:p>
                  </a:txBody>
                  <a:tcPr marL="62659" marR="62659" marT="62659" marB="62659"/>
                </a:tc>
                <a:tc>
                  <a:txBody>
                    <a:bodyPr/>
                    <a:lstStyle/>
                    <a:p>
                      <a:pPr marL="0" lvl="0" indent="0" algn="l" rtl="0">
                        <a:spcBef>
                          <a:spcPts val="0"/>
                        </a:spcBef>
                        <a:spcAft>
                          <a:spcPts val="0"/>
                        </a:spcAft>
                        <a:buNone/>
                      </a:pPr>
                      <a:endParaRPr lang="en-US" sz="1300"/>
                    </a:p>
                  </a:txBody>
                  <a:tcPr marL="62659" marR="62659" marT="62659" marB="62659"/>
                </a:tc>
                <a:tc>
                  <a:txBody>
                    <a:bodyPr/>
                    <a:lstStyle/>
                    <a:p>
                      <a:pPr marL="0" lvl="0" indent="0" algn="l" rtl="0">
                        <a:spcBef>
                          <a:spcPts val="0"/>
                        </a:spcBef>
                        <a:spcAft>
                          <a:spcPts val="0"/>
                        </a:spcAft>
                        <a:buNone/>
                      </a:pPr>
                      <a:endParaRPr lang="en-US" sz="1300"/>
                    </a:p>
                  </a:txBody>
                  <a:tcPr marL="62659" marR="62659" marT="62659" marB="62659"/>
                </a:tc>
                <a:extLst>
                  <a:ext uri="{0D108BD9-81ED-4DB2-BD59-A6C34878D82A}">
                    <a16:rowId xmlns:a16="http://schemas.microsoft.com/office/drawing/2014/main" val="10004"/>
                  </a:ext>
                </a:extLst>
              </a:tr>
              <a:tr h="619970">
                <a:tc>
                  <a:txBody>
                    <a:bodyPr/>
                    <a:lstStyle/>
                    <a:p>
                      <a:pPr marL="0" lvl="0" indent="0" algn="l" rtl="0">
                        <a:spcBef>
                          <a:spcPts val="0"/>
                        </a:spcBef>
                        <a:spcAft>
                          <a:spcPts val="0"/>
                        </a:spcAft>
                        <a:buNone/>
                      </a:pPr>
                      <a:r>
                        <a:rPr lang="en-GB" sz="1300">
                          <a:solidFill>
                            <a:schemeClr val="dk1"/>
                          </a:solidFill>
                        </a:rPr>
                        <a:t>Return process</a:t>
                      </a:r>
                      <a:endParaRPr lang="en-GB" sz="1300"/>
                    </a:p>
                  </a:txBody>
                  <a:tcPr marL="62659" marR="62659" marT="62659" marB="62659"/>
                </a:tc>
                <a:tc>
                  <a:txBody>
                    <a:bodyPr/>
                    <a:lstStyle/>
                    <a:p>
                      <a:pPr marL="0" lvl="0" indent="0" algn="l" rtl="0">
                        <a:spcBef>
                          <a:spcPts val="0"/>
                        </a:spcBef>
                        <a:spcAft>
                          <a:spcPts val="0"/>
                        </a:spcAft>
                        <a:buNone/>
                      </a:pPr>
                      <a:r>
                        <a:rPr lang="en-GB" sz="1300"/>
                        <a:t>x</a:t>
                      </a:r>
                    </a:p>
                  </a:txBody>
                  <a:tcPr marL="62659" marR="62659" marT="62659" marB="62659"/>
                </a:tc>
                <a:tc>
                  <a:txBody>
                    <a:bodyPr/>
                    <a:lstStyle/>
                    <a:p>
                      <a:pPr marL="0" lvl="0" indent="0" algn="l" rtl="0">
                        <a:spcBef>
                          <a:spcPts val="0"/>
                        </a:spcBef>
                        <a:spcAft>
                          <a:spcPts val="0"/>
                        </a:spcAft>
                        <a:buNone/>
                      </a:pPr>
                      <a:endParaRPr lang="en-US" sz="1300"/>
                    </a:p>
                  </a:txBody>
                  <a:tcPr marL="62659" marR="62659" marT="62659" marB="62659"/>
                </a:tc>
                <a:tc>
                  <a:txBody>
                    <a:bodyPr/>
                    <a:lstStyle/>
                    <a:p>
                      <a:pPr marL="0" lvl="0" indent="0" algn="l" rtl="0">
                        <a:spcBef>
                          <a:spcPts val="0"/>
                        </a:spcBef>
                        <a:spcAft>
                          <a:spcPts val="0"/>
                        </a:spcAft>
                        <a:buNone/>
                      </a:pPr>
                      <a:r>
                        <a:rPr lang="en-GB" sz="1300"/>
                        <a:t>x</a:t>
                      </a:r>
                    </a:p>
                  </a:txBody>
                  <a:tcPr marL="62659" marR="62659" marT="62659" marB="62659"/>
                </a:tc>
                <a:tc>
                  <a:txBody>
                    <a:bodyPr/>
                    <a:lstStyle/>
                    <a:p>
                      <a:pPr marL="0" lvl="0" indent="0" algn="l" rtl="0">
                        <a:spcBef>
                          <a:spcPts val="0"/>
                        </a:spcBef>
                        <a:spcAft>
                          <a:spcPts val="0"/>
                        </a:spcAft>
                        <a:buNone/>
                      </a:pPr>
                      <a:endParaRPr lang="en-US" sz="1300"/>
                    </a:p>
                  </a:txBody>
                  <a:tcPr marL="62659" marR="62659" marT="62659" marB="62659"/>
                </a:tc>
                <a:tc>
                  <a:txBody>
                    <a:bodyPr/>
                    <a:lstStyle/>
                    <a:p>
                      <a:pPr marL="0" lvl="0" indent="0" algn="l" rtl="0">
                        <a:spcBef>
                          <a:spcPts val="0"/>
                        </a:spcBef>
                        <a:spcAft>
                          <a:spcPts val="0"/>
                        </a:spcAft>
                        <a:buNone/>
                      </a:pPr>
                      <a:r>
                        <a:rPr lang="en-GB" sz="1300"/>
                        <a:t>x</a:t>
                      </a:r>
                    </a:p>
                  </a:txBody>
                  <a:tcPr marL="62659" marR="62659" marT="62659" marB="62659"/>
                </a:tc>
                <a:tc>
                  <a:txBody>
                    <a:bodyPr/>
                    <a:lstStyle/>
                    <a:p>
                      <a:pPr marL="0" lvl="0" indent="0" algn="l" rtl="0">
                        <a:spcBef>
                          <a:spcPts val="0"/>
                        </a:spcBef>
                        <a:spcAft>
                          <a:spcPts val="0"/>
                        </a:spcAft>
                        <a:buNone/>
                      </a:pPr>
                      <a:endParaRPr lang="en-US" sz="1300" dirty="0"/>
                    </a:p>
                  </a:txBody>
                  <a:tcPr marL="62659" marR="62659" marT="62659" marB="62659"/>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9697667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1EFBF-19B9-CD4B-B6FE-E8868D564402}"/>
              </a:ext>
            </a:extLst>
          </p:cNvPr>
          <p:cNvSpPr>
            <a:spLocks noGrp="1"/>
          </p:cNvSpPr>
          <p:nvPr>
            <p:ph type="title"/>
          </p:nvPr>
        </p:nvSpPr>
        <p:spPr/>
        <p:txBody>
          <a:bodyPr>
            <a:normAutofit/>
          </a:bodyPr>
          <a:lstStyle/>
          <a:p>
            <a:r>
              <a:rPr lang="en-US" sz="3200" dirty="0">
                <a:latin typeface="Calibri" panose="020F0502020204030204" pitchFamily="34" charset="0"/>
                <a:cs typeface="Calibri" panose="020F0502020204030204" pitchFamily="34" charset="0"/>
              </a:rPr>
              <a:t>Sample Data</a:t>
            </a:r>
          </a:p>
        </p:txBody>
      </p:sp>
      <p:pic>
        <p:nvPicPr>
          <p:cNvPr id="7" name="Google Shape;181;p32" descr="A picture containing window, large, street, sign&#10;&#10;Description automatically generated">
            <a:extLst>
              <a:ext uri="{FF2B5EF4-FFF2-40B4-BE49-F238E27FC236}">
                <a16:creationId xmlns:a16="http://schemas.microsoft.com/office/drawing/2014/main" id="{D4620E60-2C07-8949-A54F-F60BDEBD3662}"/>
              </a:ext>
            </a:extLst>
          </p:cNvPr>
          <p:cNvPicPr preferRelativeResize="0"/>
          <p:nvPr/>
        </p:nvPicPr>
        <p:blipFill rotWithShape="1">
          <a:blip r:embed="rId2">
            <a:alphaModFix/>
          </a:blip>
          <a:srcRect r="-1" b="29736"/>
          <a:stretch/>
        </p:blipFill>
        <p:spPr>
          <a:xfrm>
            <a:off x="357354" y="1807203"/>
            <a:ext cx="11477294" cy="4516136"/>
          </a:xfrm>
          <a:prstGeom prst="rect">
            <a:avLst/>
          </a:prstGeom>
          <a:noFill/>
          <a:ln>
            <a:noFill/>
          </a:ln>
        </p:spPr>
      </p:pic>
    </p:spTree>
    <p:extLst>
      <p:ext uri="{BB962C8B-B14F-4D97-AF65-F5344CB8AC3E}">
        <p14:creationId xmlns:p14="http://schemas.microsoft.com/office/powerpoint/2010/main" val="1127163059"/>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TotalTime>
  <Words>1454</Words>
  <Application>Microsoft Office PowerPoint</Application>
  <PresentationFormat>Widescreen</PresentationFormat>
  <Paragraphs>250</Paragraphs>
  <Slides>26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Gill Sans MT</vt:lpstr>
      <vt:lpstr>Wingdings 2</vt:lpstr>
      <vt:lpstr>Dividend</vt:lpstr>
      <vt:lpstr>Data Analysis and Visualization of NYC Citi Bike Trips for Business Intelligence</vt:lpstr>
      <vt:lpstr>Agenda</vt:lpstr>
      <vt:lpstr>Citibike Company Profile</vt:lpstr>
      <vt:lpstr>Why DW and BI</vt:lpstr>
      <vt:lpstr>Bus Matrix</vt:lpstr>
      <vt:lpstr>Bus Matrix</vt:lpstr>
      <vt:lpstr>Opportunity Matrix</vt:lpstr>
      <vt:lpstr>Opportunity Matrix</vt:lpstr>
      <vt:lpstr>Sample Data</vt:lpstr>
      <vt:lpstr>Columns in the Data</vt:lpstr>
      <vt:lpstr>Steps to create Dimensional Modelling</vt:lpstr>
      <vt:lpstr>High level data model </vt:lpstr>
      <vt:lpstr>Logical Fact Table Diagram</vt:lpstr>
      <vt:lpstr>Fact Table</vt:lpstr>
      <vt:lpstr>Dimension Table</vt:lpstr>
      <vt:lpstr>Conformed dimension</vt:lpstr>
      <vt:lpstr>Slowly Changing Dimension</vt:lpstr>
      <vt:lpstr>Dimensional Table Detailed Diagram:   Bike Station Info Table</vt:lpstr>
      <vt:lpstr>OLAP CUBE</vt:lpstr>
      <vt:lpstr>Drill down</vt:lpstr>
      <vt:lpstr>Slicing and Dicing</vt:lpstr>
      <vt:lpstr>Citibike BI Dashboard-Click to view</vt:lpstr>
      <vt:lpstr>Age and Gender Distribution for Marketing</vt:lpstr>
      <vt:lpstr>Dashboard Insights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and Visualization of NYC Citi Bike Trips for Business Intelligence</dc:title>
  <dc:creator>Ashi Choudhary</dc:creator>
  <cp:lastModifiedBy>Mahaswin R B</cp:lastModifiedBy>
  <cp:revision>5</cp:revision>
  <dcterms:created xsi:type="dcterms:W3CDTF">2020-12-08T20:49:29Z</dcterms:created>
  <dcterms:modified xsi:type="dcterms:W3CDTF">2021-01-13T15:20:46Z</dcterms:modified>
</cp:coreProperties>
</file>